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Dosis"/>
      <p:regular r:id="rId33"/>
      <p:bold r:id="rId34"/>
    </p:embeddedFont>
    <p:embeddedFont>
      <p:font typeface="Source Sans Pro"/>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0CD0907-415F-474E-A1DF-CD1961141601}">
  <a:tblStyle styleId="{50CD0907-415F-474E-A1DF-CD196114160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Dosis-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SourceSansPro-regular.fntdata"/><Relationship Id="rId12" Type="http://schemas.openxmlformats.org/officeDocument/2006/relationships/slide" Target="slides/slide7.xml"/><Relationship Id="rId34" Type="http://schemas.openxmlformats.org/officeDocument/2006/relationships/font" Target="fonts/Dosis-bold.fntdata"/><Relationship Id="rId15" Type="http://schemas.openxmlformats.org/officeDocument/2006/relationships/slide" Target="slides/slide10.xml"/><Relationship Id="rId37" Type="http://schemas.openxmlformats.org/officeDocument/2006/relationships/font" Target="fonts/SourceSansPro-italic.fntdata"/><Relationship Id="rId14" Type="http://schemas.openxmlformats.org/officeDocument/2006/relationships/slide" Target="slides/slide9.xml"/><Relationship Id="rId36" Type="http://schemas.openxmlformats.org/officeDocument/2006/relationships/font" Target="fonts/SourceSansPro-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SourceSansPro-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 &amp; Joey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35f7967dfb_1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5f7967df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Sam</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Dictionary.com defines “hospitality” as “the friendly reception and treatment of guests or strangers.” We use our brand name as a sort of play on words, meeting the medical aspect of a hospital with the friendly nature of our service.</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36fc43ccf8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6fc43cc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a:p>
            <a:pPr indent="0" lvl="0" marL="0" rtl="0" algn="ctr">
              <a:lnSpc>
                <a:spcPct val="150000"/>
              </a:lnSpc>
              <a:spcBef>
                <a:spcPts val="0"/>
              </a:spcBef>
              <a:spcAft>
                <a:spcPts val="0"/>
              </a:spcAft>
              <a:buClr>
                <a:schemeClr val="dk1"/>
              </a:buClr>
              <a:buSzPts val="1100"/>
              <a:buFont typeface="Arial"/>
              <a:buNone/>
            </a:pPr>
            <a:r>
              <a:rPr lang="en" sz="2000">
                <a:solidFill>
                  <a:schemeClr val="dk1"/>
                </a:solidFill>
                <a:latin typeface="Source Sans Pro"/>
                <a:ea typeface="Source Sans Pro"/>
                <a:cs typeface="Source Sans Pro"/>
                <a:sym typeface="Source Sans Pro"/>
              </a:rPr>
              <a:t> Hospitals can be frightening places, especially if your family and friends aren't able to be there with you.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3743c42e5f_1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743c42e5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3730e12c61_0_1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730e12c61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Sam</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 sz="1800">
                <a:solidFill>
                  <a:schemeClr val="dk1"/>
                </a:solidFill>
              </a:rPr>
              <a:t>We base our service on the principle that a healthy mind results in a healthy body. Studies have found that improved psychological health results in an improved recovery time.</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t/>
            </a:r>
            <a:endParaRPr sz="2400">
              <a:solidFill>
                <a:schemeClr val="dk1"/>
              </a:solidFill>
            </a:endParaRPr>
          </a:p>
          <a:p>
            <a:pPr indent="0" lvl="0" marL="0" rtl="0" algn="l">
              <a:lnSpc>
                <a:spcPct val="115000"/>
              </a:lnSpc>
              <a:spcBef>
                <a:spcPts val="800"/>
              </a:spcBef>
              <a:spcAft>
                <a:spcPts val="800"/>
              </a:spcAft>
              <a:buClr>
                <a:schemeClr val="dk1"/>
              </a:buClr>
              <a:buSzPts val="1100"/>
              <a:buFont typeface="Arial"/>
              <a:buNone/>
            </a:pPr>
            <a:r>
              <a:rPr lang="en" sz="2400">
                <a:solidFill>
                  <a:schemeClr val="dk1"/>
                </a:solidFill>
              </a:rPr>
              <a:t>https://www.michiganpsychologicalassociation.org/mindbody_health_connection.php</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36ebe17021_0_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6ebe1702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35f71231a6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5f71231a6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Joey</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Above all other services, people want moral support. As humans, we crave meaningful interactions, and we see these as valuable aspects of wellness.</a:t>
            </a:r>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3730e12c6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730e12c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Sam</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These two services are both a source of competition in the web realm. Bedside offers a web-based hospital communication tool, coordinating hospital visits easily with loved ones. JeffConnect is an app unique to Jefferson Hospital, offering the potential for virtual ER visits for “non-life-threatening illnesses.”</a:t>
            </a:r>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3730e12c61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730e12c6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Joey</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Patient Sitter is offered not through apps but rather through hospitals. This service is limited to particular patients only, and the “Patient Sitter” reports back to hospital staff. This service is primarily medical.</a:t>
            </a:r>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35f71231a6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5f71231a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Joey &amp; Sam</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Because of our distinct service, we have a great chance for strengths and opportunities. [discuss them]</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But venturing into a new realm is never problem-free. [discuss weaknesses &amp; threats, but be sure to offer a positive mindset and solutions]</a:t>
            </a:r>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g35f71231a6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5f71231a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3730e12c61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730e12c6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Joey</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Anna is a 42 year old mother of two who lives in Medford NJ. </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She has been married to her husband, Bob for 15 years. </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She has a 12 year old son and an  10 year old daughter with special needs.</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Anna had to cut her full time job in medical billing to three days a week at the office and one day working from home because her children needed her. </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Bob works full time as an events coordinator and travels so is not home part of the week leaving her to take care of all family duties. </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Anna is an only child.</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Anna’s mother Silvia is 66, divorced and lives alone. She has to been having issues with her back and is planning to have surgery. The surgeon says she will be in the hospital for about three to four days and about a week in rehab.</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Anna knows her mother has some friends who will visit but most of the family live in upstate New York and are unlikely to come down.</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rPr>
              <a:t>Ann would not call herself conservative but was raised Catholic and has traditional values like putting family ahead of everything else. The idea that her mother might be alone scares her but she has to be there for the kids and keep her job.</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3730e12c61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730e12c6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3730e12c61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730e12c6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369c6cb2b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69c6cb2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3730e12c61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730e12c61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1500">
                <a:solidFill>
                  <a:srgbClr val="415665"/>
                </a:solidFill>
                <a:latin typeface="Source Sans Pro"/>
                <a:ea typeface="Source Sans Pro"/>
                <a:cs typeface="Source Sans Pro"/>
                <a:sym typeface="Source Sans Pro"/>
              </a:rPr>
              <a:t>Joey</a:t>
            </a:r>
            <a:endParaRPr sz="1500">
              <a:solidFill>
                <a:srgbClr val="415665"/>
              </a:solidFill>
              <a:latin typeface="Source Sans Pro"/>
              <a:ea typeface="Source Sans Pro"/>
              <a:cs typeface="Source Sans Pro"/>
              <a:sym typeface="Source Sans Pro"/>
            </a:endParaRPr>
          </a:p>
          <a:p>
            <a:pPr indent="0" lvl="0" marL="0" rtl="0" algn="l">
              <a:spcBef>
                <a:spcPts val="600"/>
              </a:spcBef>
              <a:spcAft>
                <a:spcPts val="0"/>
              </a:spcAft>
              <a:buNone/>
            </a:pPr>
            <a:r>
              <a:t/>
            </a:r>
            <a:endParaRPr sz="2000">
              <a:solidFill>
                <a:srgbClr val="415665"/>
              </a:solidFill>
              <a:latin typeface="Source Sans Pro"/>
              <a:ea typeface="Source Sans Pro"/>
              <a:cs typeface="Source Sans Pro"/>
              <a:sym typeface="Source Sans Pr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381f53369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81f5336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g3730e12c61_0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730e12c61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500">
                <a:solidFill>
                  <a:srgbClr val="415665"/>
                </a:solidFill>
                <a:latin typeface="Source Sans Pro"/>
                <a:ea typeface="Source Sans Pro"/>
                <a:cs typeface="Source Sans Pro"/>
                <a:sym typeface="Source Sans Pro"/>
              </a:rPr>
              <a:t>Sam</a:t>
            </a:r>
            <a:endParaRPr sz="1500">
              <a:solidFill>
                <a:srgbClr val="415665"/>
              </a:solidFill>
              <a:latin typeface="Source Sans Pro"/>
              <a:ea typeface="Source Sans Pro"/>
              <a:cs typeface="Source Sans Pro"/>
              <a:sym typeface="Source Sans Pr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374c8a027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74c8a02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3730e12c61_0_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730e12c6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3743c42e5f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743c42e5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a:p>
            <a:pPr indent="0" lvl="0" marL="0" rtl="0" algn="l">
              <a:spcBef>
                <a:spcPts val="0"/>
              </a:spcBef>
              <a:spcAft>
                <a:spcPts val="0"/>
              </a:spcAft>
              <a:buNone/>
            </a:pPr>
            <a:r>
              <a:rPr lang="en"/>
              <a:t>When it comes to the non-traditional media we will have paid online ads such as banners, AdSense, Sponsored tweets, Email advertising, On YouTube and Facebook ads just name a few.  We will also have Facebook, Instagram,</a:t>
            </a:r>
            <a:r>
              <a:rPr lang="en">
                <a:solidFill>
                  <a:schemeClr val="dk1"/>
                </a:solidFill>
              </a:rPr>
              <a:t>  Pinterest </a:t>
            </a:r>
            <a:r>
              <a:rPr lang="en"/>
              <a:t> and YouTube  accounts as well as a Blog  along with our website and app that will be managed by ourselves and a dedicated social media contributor.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3730e12c61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730e12c61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en" sz="2400">
                <a:solidFill>
                  <a:srgbClr val="415665"/>
                </a:solidFill>
                <a:latin typeface="Source Sans Pro"/>
                <a:ea typeface="Source Sans Pro"/>
                <a:cs typeface="Source Sans Pro"/>
                <a:sym typeface="Source Sans Pro"/>
              </a:rPr>
              <a:t>Joey</a:t>
            </a:r>
            <a:endParaRPr sz="2400">
              <a:solidFill>
                <a:srgbClr val="415665"/>
              </a:solidFill>
              <a:latin typeface="Source Sans Pro"/>
              <a:ea typeface="Source Sans Pro"/>
              <a:cs typeface="Source Sans Pro"/>
              <a:sym typeface="Source Sans Pro"/>
            </a:endParaRPr>
          </a:p>
          <a:p>
            <a:pPr indent="-381000" lvl="0" marL="457200" rtl="0" algn="l">
              <a:lnSpc>
                <a:spcPct val="115000"/>
              </a:lnSpc>
              <a:spcBef>
                <a:spcPts val="600"/>
              </a:spcBef>
              <a:spcAft>
                <a:spcPts val="0"/>
              </a:spcAft>
              <a:buClr>
                <a:srgbClr val="0DB7C4"/>
              </a:buClr>
              <a:buSzPts val="2400"/>
              <a:buFont typeface="Source Sans Pro"/>
              <a:buChar char="▹"/>
            </a:pPr>
            <a:r>
              <a:rPr b="1" lang="en" sz="2400">
                <a:solidFill>
                  <a:srgbClr val="415665"/>
                </a:solidFill>
                <a:latin typeface="Source Sans Pro"/>
                <a:ea typeface="Source Sans Pro"/>
                <a:cs typeface="Source Sans Pro"/>
                <a:sym typeface="Source Sans Pro"/>
              </a:rPr>
              <a:t>Transportation</a:t>
            </a:r>
            <a:r>
              <a:rPr lang="en" sz="2400">
                <a:solidFill>
                  <a:srgbClr val="415665"/>
                </a:solidFill>
                <a:latin typeface="Source Sans Pro"/>
                <a:ea typeface="Source Sans Pro"/>
                <a:cs typeface="Source Sans Pro"/>
                <a:sym typeface="Source Sans Pro"/>
              </a:rPr>
              <a:t> advertisements</a:t>
            </a:r>
            <a:endParaRPr sz="2400">
              <a:solidFill>
                <a:srgbClr val="415665"/>
              </a:solidFill>
              <a:latin typeface="Source Sans Pro"/>
              <a:ea typeface="Source Sans Pro"/>
              <a:cs typeface="Source Sans Pro"/>
              <a:sym typeface="Source Sans Pro"/>
            </a:endParaRPr>
          </a:p>
          <a:p>
            <a:pPr indent="-381000" lvl="1" marL="914400" rtl="0" algn="l">
              <a:lnSpc>
                <a:spcPct val="115000"/>
              </a:lnSpc>
              <a:spcBef>
                <a:spcPts val="0"/>
              </a:spcBef>
              <a:spcAft>
                <a:spcPts val="0"/>
              </a:spcAft>
              <a:buClr>
                <a:srgbClr val="0DB7C4"/>
              </a:buClr>
              <a:buSzPts val="2400"/>
              <a:buFont typeface="Source Sans Pro"/>
              <a:buChar char="▸"/>
            </a:pPr>
            <a:r>
              <a:rPr lang="en" sz="2400">
                <a:solidFill>
                  <a:srgbClr val="415665"/>
                </a:solidFill>
                <a:latin typeface="Source Sans Pro"/>
                <a:ea typeface="Source Sans Pro"/>
                <a:cs typeface="Source Sans Pro"/>
                <a:sym typeface="Source Sans Pro"/>
              </a:rPr>
              <a:t>$4,500 for 30 Interior Display (Vertical Format): Range of $75 - $150 per ad per 4 week period on Patco and Regional Rail</a:t>
            </a:r>
            <a:endParaRPr sz="2400">
              <a:solidFill>
                <a:srgbClr val="415665"/>
              </a:solidFill>
              <a:latin typeface="Source Sans Pro"/>
              <a:ea typeface="Source Sans Pro"/>
              <a:cs typeface="Source Sans Pro"/>
              <a:sym typeface="Source Sans Pro"/>
            </a:endParaRPr>
          </a:p>
          <a:p>
            <a:pPr indent="-381000" lvl="0" marL="457200" rtl="0" algn="l">
              <a:lnSpc>
                <a:spcPct val="115000"/>
              </a:lnSpc>
              <a:spcBef>
                <a:spcPts val="0"/>
              </a:spcBef>
              <a:spcAft>
                <a:spcPts val="0"/>
              </a:spcAft>
              <a:buClr>
                <a:srgbClr val="0DB7C4"/>
              </a:buClr>
              <a:buSzPts val="2400"/>
              <a:buFont typeface="Source Sans Pro"/>
              <a:buChar char="▹"/>
            </a:pPr>
            <a:r>
              <a:rPr b="1" lang="en" sz="2400">
                <a:solidFill>
                  <a:srgbClr val="415665"/>
                </a:solidFill>
                <a:latin typeface="Source Sans Pro"/>
                <a:ea typeface="Source Sans Pro"/>
                <a:cs typeface="Source Sans Pro"/>
                <a:sym typeface="Source Sans Pro"/>
              </a:rPr>
              <a:t>Guerrilla Campaign</a:t>
            </a:r>
            <a:endParaRPr b="1" sz="2400">
              <a:solidFill>
                <a:srgbClr val="415665"/>
              </a:solidFill>
              <a:latin typeface="Source Sans Pro"/>
              <a:ea typeface="Source Sans Pro"/>
              <a:cs typeface="Source Sans Pro"/>
              <a:sym typeface="Source Sans Pro"/>
            </a:endParaRPr>
          </a:p>
          <a:p>
            <a:pPr indent="-381000" lvl="1" marL="914400" rtl="0" algn="l">
              <a:lnSpc>
                <a:spcPct val="115000"/>
              </a:lnSpc>
              <a:spcBef>
                <a:spcPts val="0"/>
              </a:spcBef>
              <a:spcAft>
                <a:spcPts val="0"/>
              </a:spcAft>
              <a:buClr>
                <a:srgbClr val="0DB7C4"/>
              </a:buClr>
              <a:buSzPts val="2400"/>
              <a:buFont typeface="Source Sans Pro"/>
              <a:buChar char="▸"/>
            </a:pPr>
            <a:r>
              <a:rPr lang="en" sz="2400">
                <a:solidFill>
                  <a:srgbClr val="415665"/>
                </a:solidFill>
                <a:latin typeface="Source Sans Pro"/>
                <a:ea typeface="Source Sans Pro"/>
                <a:cs typeface="Source Sans Pro"/>
                <a:sym typeface="Source Sans Pro"/>
              </a:rPr>
              <a:t>3 modified hospital beds with vinyl decals</a:t>
            </a:r>
            <a:endParaRPr sz="2400">
              <a:solidFill>
                <a:srgbClr val="415665"/>
              </a:solidFill>
              <a:latin typeface="Source Sans Pro"/>
              <a:ea typeface="Source Sans Pro"/>
              <a:cs typeface="Source Sans Pro"/>
              <a:sym typeface="Source Sans Pro"/>
            </a:endParaRPr>
          </a:p>
          <a:p>
            <a:pPr indent="-381000" lvl="1" marL="914400" rtl="0" algn="l">
              <a:lnSpc>
                <a:spcPct val="115000"/>
              </a:lnSpc>
              <a:spcBef>
                <a:spcPts val="0"/>
              </a:spcBef>
              <a:spcAft>
                <a:spcPts val="0"/>
              </a:spcAft>
              <a:buClr>
                <a:srgbClr val="0DB7C4"/>
              </a:buClr>
              <a:buSzPts val="2400"/>
              <a:buFont typeface="Source Sans Pro"/>
              <a:buChar char="▸"/>
            </a:pPr>
            <a:r>
              <a:rPr lang="en" sz="2400">
                <a:solidFill>
                  <a:srgbClr val="415665"/>
                </a:solidFill>
                <a:latin typeface="Source Sans Pro"/>
                <a:ea typeface="Source Sans Pro"/>
                <a:cs typeface="Source Sans Pro"/>
                <a:sym typeface="Source Sans Pro"/>
              </a:rPr>
              <a:t>Estimate $5,0000, $2,850 for 500 teddy bears in logo t-shirts $2664  for 600 Hanes tagless</a:t>
            </a:r>
            <a:endParaRPr sz="2400">
              <a:solidFill>
                <a:srgbClr val="415665"/>
              </a:solidFill>
              <a:latin typeface="Source Sans Pro"/>
              <a:ea typeface="Source Sans Pro"/>
              <a:cs typeface="Source Sans Pro"/>
              <a:sym typeface="Source Sans Pro"/>
            </a:endParaRPr>
          </a:p>
          <a:p>
            <a:pPr indent="0" lvl="0" marL="0" rtl="0" algn="l">
              <a:lnSpc>
                <a:spcPct val="115000"/>
              </a:lnSpc>
              <a:spcBef>
                <a:spcPts val="480"/>
              </a:spcBef>
              <a:spcAft>
                <a:spcPts val="0"/>
              </a:spcAft>
              <a:buNone/>
            </a:pPr>
            <a:r>
              <a:t/>
            </a:r>
            <a:endParaRPr sz="2400">
              <a:solidFill>
                <a:srgbClr val="415665"/>
              </a:solidFill>
              <a:latin typeface="Source Sans Pro"/>
              <a:ea typeface="Source Sans Pro"/>
              <a:cs typeface="Source Sans Pro"/>
              <a:sym typeface="Source Sans Pr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g36ebe1702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6ebe170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g36ebe17021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6ebe1702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Joey &amp; Sam</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38dabac564_2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8dabac564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9" name="Shape 9"/>
        <p:cNvGrpSpPr/>
        <p:nvPr/>
      </p:nvGrpSpPr>
      <p:grpSpPr>
        <a:xfrm>
          <a:off x="0" y="0"/>
          <a:ext cx="0" cy="0"/>
          <a:chOff x="0" y="0"/>
          <a:chExt cx="0" cy="0"/>
        </a:xfrm>
      </p:grpSpPr>
      <p:sp>
        <p:nvSpPr>
          <p:cNvPr id="10" name="Google Shape;10;p2"/>
          <p:cNvSpPr/>
          <p:nvPr/>
        </p:nvSpPr>
        <p:spPr>
          <a:xfrm rot="10800000">
            <a:off x="-150" y="4156675"/>
            <a:ext cx="9144000" cy="2766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150" y="0"/>
            <a:ext cx="9144000" cy="41568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685800" y="2525225"/>
            <a:ext cx="5309700" cy="1159800"/>
          </a:xfrm>
          <a:prstGeom prst="rect">
            <a:avLst/>
          </a:prstGeom>
        </p:spPr>
        <p:txBody>
          <a:bodyPr anchorCtr="0" anchor="b" bIns="91425" lIns="91425" spcFirstLastPara="1" rIns="91425" wrap="square" tIns="91425">
            <a:noAutofit/>
          </a:bodyPr>
          <a:lstStyle>
            <a:lvl1pPr lvl="0">
              <a:spcBef>
                <a:spcPts val="0"/>
              </a:spcBef>
              <a:spcAft>
                <a:spcPts val="0"/>
              </a:spcAft>
              <a:buClr>
                <a:srgbClr val="FFFFFF"/>
              </a:buClr>
              <a:buSzPts val="6000"/>
              <a:buNone/>
              <a:defRPr sz="6000">
                <a:solidFill>
                  <a:srgbClr val="FFFFFF"/>
                </a:solidFill>
              </a:defRPr>
            </a:lvl1pPr>
            <a:lvl2pPr lvl="1">
              <a:spcBef>
                <a:spcPts val="0"/>
              </a:spcBef>
              <a:spcAft>
                <a:spcPts val="0"/>
              </a:spcAft>
              <a:buClr>
                <a:srgbClr val="FFFFFF"/>
              </a:buClr>
              <a:buSzPts val="6000"/>
              <a:buNone/>
              <a:defRPr sz="6000">
                <a:solidFill>
                  <a:srgbClr val="FFFFFF"/>
                </a:solidFill>
              </a:defRPr>
            </a:lvl2pPr>
            <a:lvl3pPr lvl="2">
              <a:spcBef>
                <a:spcPts val="0"/>
              </a:spcBef>
              <a:spcAft>
                <a:spcPts val="0"/>
              </a:spcAft>
              <a:buClr>
                <a:srgbClr val="FFFFFF"/>
              </a:buClr>
              <a:buSzPts val="6000"/>
              <a:buNone/>
              <a:defRPr sz="6000">
                <a:solidFill>
                  <a:srgbClr val="FFFFFF"/>
                </a:solidFill>
              </a:defRPr>
            </a:lvl3pPr>
            <a:lvl4pPr lvl="3">
              <a:spcBef>
                <a:spcPts val="0"/>
              </a:spcBef>
              <a:spcAft>
                <a:spcPts val="0"/>
              </a:spcAft>
              <a:buClr>
                <a:srgbClr val="FFFFFF"/>
              </a:buClr>
              <a:buSzPts val="6000"/>
              <a:buNone/>
              <a:defRPr sz="6000">
                <a:solidFill>
                  <a:srgbClr val="FFFFFF"/>
                </a:solidFill>
              </a:defRPr>
            </a:lvl4pPr>
            <a:lvl5pPr lvl="4">
              <a:spcBef>
                <a:spcPts val="0"/>
              </a:spcBef>
              <a:spcAft>
                <a:spcPts val="0"/>
              </a:spcAft>
              <a:buClr>
                <a:srgbClr val="FFFFFF"/>
              </a:buClr>
              <a:buSzPts val="6000"/>
              <a:buNone/>
              <a:defRPr sz="6000">
                <a:solidFill>
                  <a:srgbClr val="FFFFFF"/>
                </a:solidFill>
              </a:defRPr>
            </a:lvl5pPr>
            <a:lvl6pPr lvl="5">
              <a:spcBef>
                <a:spcPts val="0"/>
              </a:spcBef>
              <a:spcAft>
                <a:spcPts val="0"/>
              </a:spcAft>
              <a:buClr>
                <a:srgbClr val="FFFFFF"/>
              </a:buClr>
              <a:buSzPts val="6000"/>
              <a:buNone/>
              <a:defRPr sz="6000">
                <a:solidFill>
                  <a:srgbClr val="FFFFFF"/>
                </a:solidFill>
              </a:defRPr>
            </a:lvl6pPr>
            <a:lvl7pPr lvl="6">
              <a:spcBef>
                <a:spcPts val="0"/>
              </a:spcBef>
              <a:spcAft>
                <a:spcPts val="0"/>
              </a:spcAft>
              <a:buClr>
                <a:srgbClr val="FFFFFF"/>
              </a:buClr>
              <a:buSzPts val="6000"/>
              <a:buNone/>
              <a:defRPr sz="6000">
                <a:solidFill>
                  <a:srgbClr val="FFFFFF"/>
                </a:solidFill>
              </a:defRPr>
            </a:lvl7pPr>
            <a:lvl8pPr lvl="7">
              <a:spcBef>
                <a:spcPts val="0"/>
              </a:spcBef>
              <a:spcAft>
                <a:spcPts val="0"/>
              </a:spcAft>
              <a:buClr>
                <a:srgbClr val="FFFFFF"/>
              </a:buClr>
              <a:buSzPts val="6000"/>
              <a:buNone/>
              <a:defRPr sz="6000">
                <a:solidFill>
                  <a:srgbClr val="FFFFFF"/>
                </a:solidFill>
              </a:defRPr>
            </a:lvl8pPr>
            <a:lvl9pPr lvl="8">
              <a:spcBef>
                <a:spcPts val="0"/>
              </a:spcBef>
              <a:spcAft>
                <a:spcPts val="0"/>
              </a:spcAft>
              <a:buClr>
                <a:srgbClr val="FFFFFF"/>
              </a:buClr>
              <a:buSzPts val="6000"/>
              <a:buNone/>
              <a:defRPr sz="6000">
                <a:solidFill>
                  <a:srgbClr val="FFFFFF"/>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13" name="Shape 13"/>
        <p:cNvGrpSpPr/>
        <p:nvPr/>
      </p:nvGrpSpPr>
      <p:grpSpPr>
        <a:xfrm>
          <a:off x="0" y="0"/>
          <a:ext cx="0" cy="0"/>
          <a:chOff x="0" y="0"/>
          <a:chExt cx="0" cy="0"/>
        </a:xfrm>
      </p:grpSpPr>
      <p:sp>
        <p:nvSpPr>
          <p:cNvPr id="14" name="Google Shape;14;p3"/>
          <p:cNvSpPr/>
          <p:nvPr/>
        </p:nvSpPr>
        <p:spPr>
          <a:xfrm rot="10800000">
            <a:off x="-150" y="3082200"/>
            <a:ext cx="9144000" cy="6876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flipH="1">
            <a:off x="-150" y="0"/>
            <a:ext cx="9144000" cy="30822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ctrTitle"/>
          </p:nvPr>
        </p:nvSpPr>
        <p:spPr>
          <a:xfrm>
            <a:off x="685800" y="1907659"/>
            <a:ext cx="5008200" cy="10452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4800"/>
              <a:buNone/>
              <a:defRPr sz="4800">
                <a:solidFill>
                  <a:srgbClr val="FFFFFF"/>
                </a:solidFill>
              </a:defRPr>
            </a:lvl1pPr>
            <a:lvl2pPr lvl="1" rtl="0">
              <a:spcBef>
                <a:spcPts val="0"/>
              </a:spcBef>
              <a:spcAft>
                <a:spcPts val="0"/>
              </a:spcAft>
              <a:buClr>
                <a:srgbClr val="FFFFFF"/>
              </a:buClr>
              <a:buSzPts val="4800"/>
              <a:buNone/>
              <a:defRPr sz="4800">
                <a:solidFill>
                  <a:srgbClr val="FFFFFF"/>
                </a:solidFill>
              </a:defRPr>
            </a:lvl2pPr>
            <a:lvl3pPr lvl="2" rtl="0">
              <a:spcBef>
                <a:spcPts val="0"/>
              </a:spcBef>
              <a:spcAft>
                <a:spcPts val="0"/>
              </a:spcAft>
              <a:buClr>
                <a:srgbClr val="FFFFFF"/>
              </a:buClr>
              <a:buSzPts val="4800"/>
              <a:buNone/>
              <a:defRPr sz="4800">
                <a:solidFill>
                  <a:srgbClr val="FFFFFF"/>
                </a:solidFill>
              </a:defRPr>
            </a:lvl3pPr>
            <a:lvl4pPr lvl="3" rtl="0">
              <a:spcBef>
                <a:spcPts val="0"/>
              </a:spcBef>
              <a:spcAft>
                <a:spcPts val="0"/>
              </a:spcAft>
              <a:buClr>
                <a:srgbClr val="FFFFFF"/>
              </a:buClr>
              <a:buSzPts val="4800"/>
              <a:buNone/>
              <a:defRPr sz="4800">
                <a:solidFill>
                  <a:srgbClr val="FFFFFF"/>
                </a:solidFill>
              </a:defRPr>
            </a:lvl4pPr>
            <a:lvl5pPr lvl="4" rtl="0">
              <a:spcBef>
                <a:spcPts val="0"/>
              </a:spcBef>
              <a:spcAft>
                <a:spcPts val="0"/>
              </a:spcAft>
              <a:buClr>
                <a:srgbClr val="FFFFFF"/>
              </a:buClr>
              <a:buSzPts val="4800"/>
              <a:buNone/>
              <a:defRPr sz="4800">
                <a:solidFill>
                  <a:srgbClr val="FFFFFF"/>
                </a:solidFill>
              </a:defRPr>
            </a:lvl5pPr>
            <a:lvl6pPr lvl="5" rtl="0">
              <a:spcBef>
                <a:spcPts val="0"/>
              </a:spcBef>
              <a:spcAft>
                <a:spcPts val="0"/>
              </a:spcAft>
              <a:buClr>
                <a:srgbClr val="FFFFFF"/>
              </a:buClr>
              <a:buSzPts val="4800"/>
              <a:buNone/>
              <a:defRPr sz="4800">
                <a:solidFill>
                  <a:srgbClr val="FFFFFF"/>
                </a:solidFill>
              </a:defRPr>
            </a:lvl6pPr>
            <a:lvl7pPr lvl="6" rtl="0">
              <a:spcBef>
                <a:spcPts val="0"/>
              </a:spcBef>
              <a:spcAft>
                <a:spcPts val="0"/>
              </a:spcAft>
              <a:buClr>
                <a:srgbClr val="FFFFFF"/>
              </a:buClr>
              <a:buSzPts val="4800"/>
              <a:buNone/>
              <a:defRPr sz="4800">
                <a:solidFill>
                  <a:srgbClr val="FFFFFF"/>
                </a:solidFill>
              </a:defRPr>
            </a:lvl7pPr>
            <a:lvl8pPr lvl="7" rtl="0">
              <a:spcBef>
                <a:spcPts val="0"/>
              </a:spcBef>
              <a:spcAft>
                <a:spcPts val="0"/>
              </a:spcAft>
              <a:buClr>
                <a:srgbClr val="FFFFFF"/>
              </a:buClr>
              <a:buSzPts val="4800"/>
              <a:buNone/>
              <a:defRPr sz="4800">
                <a:solidFill>
                  <a:srgbClr val="FFFFFF"/>
                </a:solidFill>
              </a:defRPr>
            </a:lvl8pPr>
            <a:lvl9pPr lvl="8" rtl="0">
              <a:spcBef>
                <a:spcPts val="0"/>
              </a:spcBef>
              <a:spcAft>
                <a:spcPts val="0"/>
              </a:spcAft>
              <a:buClr>
                <a:srgbClr val="FFFFFF"/>
              </a:buClr>
              <a:buSzPts val="4800"/>
              <a:buNone/>
              <a:defRPr sz="4800">
                <a:solidFill>
                  <a:srgbClr val="FFFFFF"/>
                </a:solidFill>
              </a:defRPr>
            </a:lvl9pPr>
          </a:lstStyle>
          <a:p/>
        </p:txBody>
      </p:sp>
      <p:sp>
        <p:nvSpPr>
          <p:cNvPr id="17" name="Google Shape;17;p3"/>
          <p:cNvSpPr txBox="1"/>
          <p:nvPr>
            <p:ph idx="1" type="subTitle"/>
          </p:nvPr>
        </p:nvSpPr>
        <p:spPr>
          <a:xfrm>
            <a:off x="685800" y="3082250"/>
            <a:ext cx="5008200" cy="687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15665"/>
              </a:buClr>
              <a:buSzPts val="1800"/>
              <a:buNone/>
              <a:defRPr sz="1800"/>
            </a:lvl1pPr>
            <a:lvl2pPr lvl="1" rtl="0">
              <a:spcBef>
                <a:spcPts val="0"/>
              </a:spcBef>
              <a:spcAft>
                <a:spcPts val="0"/>
              </a:spcAft>
              <a:buClr>
                <a:srgbClr val="415665"/>
              </a:buClr>
              <a:buSzPts val="1800"/>
              <a:buNone/>
              <a:defRPr sz="1800"/>
            </a:lvl2pPr>
            <a:lvl3pPr lvl="2" rtl="0">
              <a:spcBef>
                <a:spcPts val="0"/>
              </a:spcBef>
              <a:spcAft>
                <a:spcPts val="0"/>
              </a:spcAft>
              <a:buClr>
                <a:srgbClr val="415665"/>
              </a:buClr>
              <a:buSzPts val="1800"/>
              <a:buNone/>
              <a:defRPr sz="1800"/>
            </a:lvl3pPr>
            <a:lvl4pPr lvl="3" rtl="0">
              <a:spcBef>
                <a:spcPts val="0"/>
              </a:spcBef>
              <a:spcAft>
                <a:spcPts val="0"/>
              </a:spcAft>
              <a:buClr>
                <a:srgbClr val="415665"/>
              </a:buClr>
              <a:buSzPts val="1800"/>
              <a:buNone/>
              <a:defRPr/>
            </a:lvl4pPr>
            <a:lvl5pPr lvl="4" rtl="0">
              <a:spcBef>
                <a:spcPts val="0"/>
              </a:spcBef>
              <a:spcAft>
                <a:spcPts val="0"/>
              </a:spcAft>
              <a:buClr>
                <a:srgbClr val="415665"/>
              </a:buClr>
              <a:buSzPts val="1800"/>
              <a:buNone/>
              <a:defRPr/>
            </a:lvl5pPr>
            <a:lvl6pPr lvl="5" rtl="0">
              <a:spcBef>
                <a:spcPts val="0"/>
              </a:spcBef>
              <a:spcAft>
                <a:spcPts val="0"/>
              </a:spcAft>
              <a:buClr>
                <a:srgbClr val="415665"/>
              </a:buClr>
              <a:buSzPts val="1800"/>
              <a:buNone/>
              <a:defRPr/>
            </a:lvl6pPr>
            <a:lvl7pPr lvl="6" rtl="0">
              <a:spcBef>
                <a:spcPts val="0"/>
              </a:spcBef>
              <a:spcAft>
                <a:spcPts val="0"/>
              </a:spcAft>
              <a:buClr>
                <a:srgbClr val="415665"/>
              </a:buClr>
              <a:buSzPts val="1800"/>
              <a:buNone/>
              <a:defRPr/>
            </a:lvl7pPr>
            <a:lvl8pPr lvl="7" rtl="0">
              <a:spcBef>
                <a:spcPts val="0"/>
              </a:spcBef>
              <a:spcAft>
                <a:spcPts val="0"/>
              </a:spcAft>
              <a:buClr>
                <a:srgbClr val="415665"/>
              </a:buClr>
              <a:buSzPts val="1800"/>
              <a:buNone/>
              <a:defRPr/>
            </a:lvl8pPr>
            <a:lvl9pPr lvl="8" rtl="0">
              <a:spcBef>
                <a:spcPts val="0"/>
              </a:spcBef>
              <a:spcAft>
                <a:spcPts val="0"/>
              </a:spcAft>
              <a:buClr>
                <a:srgbClr val="415665"/>
              </a:buClr>
              <a:buSzPts val="1800"/>
              <a:buNone/>
              <a:defRPr/>
            </a:lvl9pPr>
          </a:lstStyle>
          <a:p/>
        </p:txBody>
      </p:sp>
      <p:sp>
        <p:nvSpPr>
          <p:cNvPr id="18" name="Google Shape;18;p3"/>
          <p:cNvSpPr txBox="1"/>
          <p:nvPr>
            <p:ph idx="12" type="sldNum"/>
          </p:nvPr>
        </p:nvSpPr>
        <p:spPr>
          <a:xfrm>
            <a:off x="-75" y="3420000"/>
            <a:ext cx="669600" cy="1723500"/>
          </a:xfrm>
          <a:prstGeom prst="rect">
            <a:avLst/>
          </a:prstGeom>
        </p:spPr>
        <p:txBody>
          <a:bodyPr anchorCtr="0" anchor="b" bIns="91425" lIns="91425" spcFirstLastPara="1" rIns="91425" wrap="square" tIns="91425">
            <a:noAutofit/>
          </a:bodyPr>
          <a:lstStyle>
            <a:lvl1pPr lvl="0" rtl="0">
              <a:buNone/>
              <a:defRPr>
                <a:solidFill>
                  <a:srgbClr val="0DB7C4"/>
                </a:solidFill>
              </a:defRPr>
            </a:lvl1pPr>
            <a:lvl2pPr lvl="1" rtl="0">
              <a:buNone/>
              <a:defRPr>
                <a:solidFill>
                  <a:srgbClr val="0DB7C4"/>
                </a:solidFill>
              </a:defRPr>
            </a:lvl2pPr>
            <a:lvl3pPr lvl="2" rtl="0">
              <a:buNone/>
              <a:defRPr>
                <a:solidFill>
                  <a:srgbClr val="0DB7C4"/>
                </a:solidFill>
              </a:defRPr>
            </a:lvl3pPr>
            <a:lvl4pPr lvl="3" rtl="0">
              <a:buNone/>
              <a:defRPr>
                <a:solidFill>
                  <a:srgbClr val="0DB7C4"/>
                </a:solidFill>
              </a:defRPr>
            </a:lvl4pPr>
            <a:lvl5pPr lvl="4" rtl="0">
              <a:buNone/>
              <a:defRPr>
                <a:solidFill>
                  <a:srgbClr val="0DB7C4"/>
                </a:solidFill>
              </a:defRPr>
            </a:lvl5pPr>
            <a:lvl6pPr lvl="5" rtl="0">
              <a:buNone/>
              <a:defRPr>
                <a:solidFill>
                  <a:srgbClr val="0DB7C4"/>
                </a:solidFill>
              </a:defRPr>
            </a:lvl6pPr>
            <a:lvl7pPr lvl="6" rtl="0">
              <a:buNone/>
              <a:defRPr>
                <a:solidFill>
                  <a:srgbClr val="0DB7C4"/>
                </a:solidFill>
              </a:defRPr>
            </a:lvl7pPr>
            <a:lvl8pPr lvl="7" rtl="0">
              <a:buNone/>
              <a:defRPr>
                <a:solidFill>
                  <a:srgbClr val="0DB7C4"/>
                </a:solidFill>
              </a:defRPr>
            </a:lvl8pPr>
            <a:lvl9pPr lvl="8" rtl="0">
              <a:buNone/>
              <a:defRPr>
                <a:solidFill>
                  <a:srgbClr val="0DB7C4"/>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19" name="Shape 19"/>
        <p:cNvGrpSpPr/>
        <p:nvPr/>
      </p:nvGrpSpPr>
      <p:grpSpPr>
        <a:xfrm>
          <a:off x="0" y="0"/>
          <a:ext cx="0" cy="0"/>
          <a:chOff x="0" y="0"/>
          <a:chExt cx="0" cy="0"/>
        </a:xfrm>
      </p:grpSpPr>
      <p:sp>
        <p:nvSpPr>
          <p:cNvPr id="20" name="Google Shape;20;p4"/>
          <p:cNvSpPr/>
          <p:nvPr/>
        </p:nvSpPr>
        <p:spPr>
          <a:xfrm rot="10800000">
            <a:off x="-150" y="3769825"/>
            <a:ext cx="9144000" cy="6876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flipH="1">
            <a:off x="-150" y="0"/>
            <a:ext cx="9144000" cy="37698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idx="1" type="body"/>
          </p:nvPr>
        </p:nvSpPr>
        <p:spPr>
          <a:xfrm>
            <a:off x="1616475" y="0"/>
            <a:ext cx="5910900" cy="3769800"/>
          </a:xfrm>
          <a:prstGeom prst="rect">
            <a:avLst/>
          </a:prstGeom>
        </p:spPr>
        <p:txBody>
          <a:bodyPr anchorCtr="0" anchor="ctr" bIns="91425" lIns="91425" spcFirstLastPara="1" rIns="91425" wrap="square" tIns="91425">
            <a:noAutofit/>
          </a:bodyPr>
          <a:lstStyle>
            <a:lvl1pPr indent="-419100" lvl="0" marL="457200" rtl="0" algn="ctr">
              <a:spcBef>
                <a:spcPts val="600"/>
              </a:spcBef>
              <a:spcAft>
                <a:spcPts val="0"/>
              </a:spcAft>
              <a:buClr>
                <a:srgbClr val="FFFFFF"/>
              </a:buClr>
              <a:buSzPts val="3000"/>
              <a:buChar char="▹"/>
              <a:defRPr i="1">
                <a:solidFill>
                  <a:srgbClr val="FFFFFF"/>
                </a:solidFill>
              </a:defRPr>
            </a:lvl1pPr>
            <a:lvl2pPr indent="-381000" lvl="1" marL="914400" rtl="0" algn="ctr">
              <a:spcBef>
                <a:spcPts val="0"/>
              </a:spcBef>
              <a:spcAft>
                <a:spcPts val="0"/>
              </a:spcAft>
              <a:buClr>
                <a:srgbClr val="FFFFFF"/>
              </a:buClr>
              <a:buSzPts val="2400"/>
              <a:buChar char="▸"/>
              <a:defRPr i="1">
                <a:solidFill>
                  <a:srgbClr val="FFFFFF"/>
                </a:solidFill>
              </a:defRPr>
            </a:lvl2pPr>
            <a:lvl3pPr indent="-381000" lvl="2" marL="1371600" rtl="0" algn="ctr">
              <a:spcBef>
                <a:spcPts val="0"/>
              </a:spcBef>
              <a:spcAft>
                <a:spcPts val="0"/>
              </a:spcAft>
              <a:buClr>
                <a:srgbClr val="FFFFFF"/>
              </a:buClr>
              <a:buSzPts val="2400"/>
              <a:buChar char="⬩"/>
              <a:defRPr i="1">
                <a:solidFill>
                  <a:srgbClr val="FFFFFF"/>
                </a:solidFill>
              </a:defRPr>
            </a:lvl3pPr>
            <a:lvl4pPr indent="-342900" lvl="3" marL="1828800" rtl="0" algn="ctr">
              <a:spcBef>
                <a:spcPts val="0"/>
              </a:spcBef>
              <a:spcAft>
                <a:spcPts val="0"/>
              </a:spcAft>
              <a:buClr>
                <a:srgbClr val="FFFFFF"/>
              </a:buClr>
              <a:buSzPts val="1800"/>
              <a:buChar char="⬞"/>
              <a:defRPr i="1">
                <a:solidFill>
                  <a:srgbClr val="FFFFFF"/>
                </a:solidFill>
              </a:defRPr>
            </a:lvl4pPr>
            <a:lvl5pPr indent="-342900" lvl="4" marL="2286000" rtl="0" algn="ctr">
              <a:spcBef>
                <a:spcPts val="0"/>
              </a:spcBef>
              <a:spcAft>
                <a:spcPts val="0"/>
              </a:spcAft>
              <a:buClr>
                <a:srgbClr val="FFFFFF"/>
              </a:buClr>
              <a:buSzPts val="1800"/>
              <a:buChar char="○"/>
              <a:defRPr i="1">
                <a:solidFill>
                  <a:srgbClr val="FFFFFF"/>
                </a:solidFill>
              </a:defRPr>
            </a:lvl5pPr>
            <a:lvl6pPr indent="-342900" lvl="5" marL="2743200" rtl="0" algn="ctr">
              <a:spcBef>
                <a:spcPts val="0"/>
              </a:spcBef>
              <a:spcAft>
                <a:spcPts val="0"/>
              </a:spcAft>
              <a:buClr>
                <a:srgbClr val="FFFFFF"/>
              </a:buClr>
              <a:buSzPts val="1800"/>
              <a:buChar char="■"/>
              <a:defRPr i="1">
                <a:solidFill>
                  <a:srgbClr val="FFFFFF"/>
                </a:solidFill>
              </a:defRPr>
            </a:lvl6pPr>
            <a:lvl7pPr indent="-342900" lvl="6" marL="3200400" rtl="0" algn="ctr">
              <a:spcBef>
                <a:spcPts val="0"/>
              </a:spcBef>
              <a:spcAft>
                <a:spcPts val="0"/>
              </a:spcAft>
              <a:buClr>
                <a:srgbClr val="FFFFFF"/>
              </a:buClr>
              <a:buSzPts val="1800"/>
              <a:buChar char="●"/>
              <a:defRPr i="1">
                <a:solidFill>
                  <a:srgbClr val="FFFFFF"/>
                </a:solidFill>
              </a:defRPr>
            </a:lvl7pPr>
            <a:lvl8pPr indent="-342900" lvl="7" marL="3657600" rtl="0" algn="ctr">
              <a:spcBef>
                <a:spcPts val="0"/>
              </a:spcBef>
              <a:spcAft>
                <a:spcPts val="0"/>
              </a:spcAft>
              <a:buClr>
                <a:srgbClr val="FFFFFF"/>
              </a:buClr>
              <a:buSzPts val="1800"/>
              <a:buChar char="○"/>
              <a:defRPr i="1">
                <a:solidFill>
                  <a:srgbClr val="FFFFFF"/>
                </a:solidFill>
              </a:defRPr>
            </a:lvl8pPr>
            <a:lvl9pPr indent="-342900" lvl="8" marL="4114800" algn="ctr">
              <a:spcBef>
                <a:spcPts val="0"/>
              </a:spcBef>
              <a:spcAft>
                <a:spcPts val="0"/>
              </a:spcAft>
              <a:buClr>
                <a:srgbClr val="FFFFFF"/>
              </a:buClr>
              <a:buSzPts val="1800"/>
              <a:buChar char="■"/>
              <a:defRPr i="1">
                <a:solidFill>
                  <a:srgbClr val="FFFFFF"/>
                </a:solidFill>
              </a:defRPr>
            </a:lvl9pPr>
          </a:lstStyle>
          <a:p/>
        </p:txBody>
      </p:sp>
      <p:sp>
        <p:nvSpPr>
          <p:cNvPr id="23" name="Google Shape;23;p4"/>
          <p:cNvSpPr txBox="1"/>
          <p:nvPr/>
        </p:nvSpPr>
        <p:spPr>
          <a:xfrm>
            <a:off x="3593400" y="3670520"/>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200">
                <a:solidFill>
                  <a:srgbClr val="0DB7C4"/>
                </a:solidFill>
              </a:rPr>
              <a:t>”</a:t>
            </a:r>
            <a:endParaRPr b="1" sz="7200">
              <a:solidFill>
                <a:srgbClr val="0DB7C4"/>
              </a:solidFill>
            </a:endParaRPr>
          </a:p>
        </p:txBody>
      </p:sp>
      <p:sp>
        <p:nvSpPr>
          <p:cNvPr id="24" name="Google Shape;24;p4"/>
          <p:cNvSpPr txBox="1"/>
          <p:nvPr>
            <p:ph idx="12" type="sldNum"/>
          </p:nvPr>
        </p:nvSpPr>
        <p:spPr>
          <a:xfrm>
            <a:off x="-75" y="3420000"/>
            <a:ext cx="669600" cy="1723500"/>
          </a:xfrm>
          <a:prstGeom prst="rect">
            <a:avLst/>
          </a:prstGeom>
        </p:spPr>
        <p:txBody>
          <a:bodyPr anchorCtr="0" anchor="b" bIns="91425" lIns="91425" spcFirstLastPara="1" rIns="91425" wrap="square" tIns="91425">
            <a:noAutofit/>
          </a:bodyPr>
          <a:lstStyle>
            <a:lvl1pPr lvl="0" rtl="0">
              <a:buNone/>
              <a:defRPr>
                <a:solidFill>
                  <a:srgbClr val="0DB7C4"/>
                </a:solidFill>
              </a:defRPr>
            </a:lvl1pPr>
            <a:lvl2pPr lvl="1" rtl="0">
              <a:buNone/>
              <a:defRPr>
                <a:solidFill>
                  <a:srgbClr val="0DB7C4"/>
                </a:solidFill>
              </a:defRPr>
            </a:lvl2pPr>
            <a:lvl3pPr lvl="2" rtl="0">
              <a:buNone/>
              <a:defRPr>
                <a:solidFill>
                  <a:srgbClr val="0DB7C4"/>
                </a:solidFill>
              </a:defRPr>
            </a:lvl3pPr>
            <a:lvl4pPr lvl="3" rtl="0">
              <a:buNone/>
              <a:defRPr>
                <a:solidFill>
                  <a:srgbClr val="0DB7C4"/>
                </a:solidFill>
              </a:defRPr>
            </a:lvl4pPr>
            <a:lvl5pPr lvl="4" rtl="0">
              <a:buNone/>
              <a:defRPr>
                <a:solidFill>
                  <a:srgbClr val="0DB7C4"/>
                </a:solidFill>
              </a:defRPr>
            </a:lvl5pPr>
            <a:lvl6pPr lvl="5" rtl="0">
              <a:buNone/>
              <a:defRPr>
                <a:solidFill>
                  <a:srgbClr val="0DB7C4"/>
                </a:solidFill>
              </a:defRPr>
            </a:lvl6pPr>
            <a:lvl7pPr lvl="6" rtl="0">
              <a:buNone/>
              <a:defRPr>
                <a:solidFill>
                  <a:srgbClr val="0DB7C4"/>
                </a:solidFill>
              </a:defRPr>
            </a:lvl7pPr>
            <a:lvl8pPr lvl="7" rtl="0">
              <a:buNone/>
              <a:defRPr>
                <a:solidFill>
                  <a:srgbClr val="0DB7C4"/>
                </a:solidFill>
              </a:defRPr>
            </a:lvl8pPr>
            <a:lvl9pPr lvl="8" rtl="0">
              <a:buNone/>
              <a:defRPr>
                <a:solidFill>
                  <a:srgbClr val="0DB7C4"/>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25" name="Shape 25"/>
        <p:cNvGrpSpPr/>
        <p:nvPr/>
      </p:nvGrpSpPr>
      <p:grpSpPr>
        <a:xfrm>
          <a:off x="0" y="0"/>
          <a:ext cx="0" cy="0"/>
          <a:chOff x="0" y="0"/>
          <a:chExt cx="0" cy="0"/>
        </a:xfrm>
      </p:grpSpPr>
      <p:sp>
        <p:nvSpPr>
          <p:cNvPr id="26" name="Google Shape;26;p5"/>
          <p:cNvSpPr/>
          <p:nvPr/>
        </p:nvSpPr>
        <p:spPr>
          <a:xfrm flipH="1">
            <a:off x="-75" y="0"/>
            <a:ext cx="669600" cy="51435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p:nvPr/>
        </p:nvSpPr>
        <p:spPr>
          <a:xfrm flipH="1">
            <a:off x="-75" y="0"/>
            <a:ext cx="669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9" name="Google Shape;29;p5"/>
          <p:cNvSpPr txBox="1"/>
          <p:nvPr>
            <p:ph idx="1" type="body"/>
          </p:nvPr>
        </p:nvSpPr>
        <p:spPr>
          <a:xfrm>
            <a:off x="844425" y="1538075"/>
            <a:ext cx="5169000" cy="33879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sz="2400"/>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0" name="Google Shape;30;p5"/>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31" name="Shape 31"/>
        <p:cNvGrpSpPr/>
        <p:nvPr/>
      </p:nvGrpSpPr>
      <p:grpSpPr>
        <a:xfrm>
          <a:off x="0" y="0"/>
          <a:ext cx="0" cy="0"/>
          <a:chOff x="0" y="0"/>
          <a:chExt cx="0" cy="0"/>
        </a:xfrm>
      </p:grpSpPr>
      <p:sp>
        <p:nvSpPr>
          <p:cNvPr id="32" name="Google Shape;32;p6"/>
          <p:cNvSpPr/>
          <p:nvPr/>
        </p:nvSpPr>
        <p:spPr>
          <a:xfrm flipH="1">
            <a:off x="-75" y="0"/>
            <a:ext cx="669600" cy="51435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flipH="1">
            <a:off x="-75" y="0"/>
            <a:ext cx="669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5" name="Google Shape;35;p6"/>
          <p:cNvSpPr txBox="1"/>
          <p:nvPr>
            <p:ph idx="1" type="body"/>
          </p:nvPr>
        </p:nvSpPr>
        <p:spPr>
          <a:xfrm>
            <a:off x="844425" y="1534257"/>
            <a:ext cx="2804700" cy="33216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36" name="Google Shape;36;p6"/>
          <p:cNvSpPr txBox="1"/>
          <p:nvPr>
            <p:ph idx="2" type="body"/>
          </p:nvPr>
        </p:nvSpPr>
        <p:spPr>
          <a:xfrm>
            <a:off x="3818123" y="1534257"/>
            <a:ext cx="2804700" cy="33216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37" name="Google Shape;37;p6"/>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sz="2400"/>
            </a:lvl1pPr>
            <a:lvl2pPr lvl="1">
              <a:buNone/>
              <a:defRPr sz="2400"/>
            </a:lvl2pPr>
            <a:lvl3pPr lvl="2">
              <a:buNone/>
              <a:defRPr sz="2400"/>
            </a:lvl3pPr>
            <a:lvl4pPr lvl="3">
              <a:buNone/>
              <a:defRPr sz="2400"/>
            </a:lvl4pPr>
            <a:lvl5pPr lvl="4">
              <a:buNone/>
              <a:defRPr sz="2400"/>
            </a:lvl5pPr>
            <a:lvl6pPr lvl="5">
              <a:buNone/>
              <a:defRPr sz="2400"/>
            </a:lvl6pPr>
            <a:lvl7pPr lvl="6">
              <a:buNone/>
              <a:defRPr sz="2400"/>
            </a:lvl7pPr>
            <a:lvl8pPr lvl="7">
              <a:buNone/>
              <a:defRPr sz="2400"/>
            </a:lvl8pPr>
            <a:lvl9pPr lvl="8">
              <a:buNone/>
              <a:defRPr sz="2400"/>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38" name="Shape 38"/>
        <p:cNvGrpSpPr/>
        <p:nvPr/>
      </p:nvGrpSpPr>
      <p:grpSpPr>
        <a:xfrm>
          <a:off x="0" y="0"/>
          <a:ext cx="0" cy="0"/>
          <a:chOff x="0" y="0"/>
          <a:chExt cx="0" cy="0"/>
        </a:xfrm>
      </p:grpSpPr>
      <p:sp>
        <p:nvSpPr>
          <p:cNvPr id="39" name="Google Shape;39;p7"/>
          <p:cNvSpPr/>
          <p:nvPr/>
        </p:nvSpPr>
        <p:spPr>
          <a:xfrm flipH="1">
            <a:off x="-75" y="0"/>
            <a:ext cx="669600" cy="51435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p:nvPr/>
        </p:nvSpPr>
        <p:spPr>
          <a:xfrm flipH="1">
            <a:off x="-75" y="0"/>
            <a:ext cx="669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42" name="Google Shape;42;p7"/>
          <p:cNvSpPr txBox="1"/>
          <p:nvPr>
            <p:ph idx="1" type="body"/>
          </p:nvPr>
        </p:nvSpPr>
        <p:spPr>
          <a:xfrm>
            <a:off x="844425" y="1548525"/>
            <a:ext cx="1918800" cy="3225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3" name="Google Shape;43;p7"/>
          <p:cNvSpPr txBox="1"/>
          <p:nvPr>
            <p:ph idx="2" type="body"/>
          </p:nvPr>
        </p:nvSpPr>
        <p:spPr>
          <a:xfrm>
            <a:off x="2861613" y="1548525"/>
            <a:ext cx="1918800" cy="3225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4" name="Google Shape;44;p7"/>
          <p:cNvSpPr txBox="1"/>
          <p:nvPr>
            <p:ph idx="3" type="body"/>
          </p:nvPr>
        </p:nvSpPr>
        <p:spPr>
          <a:xfrm>
            <a:off x="4878801" y="1548525"/>
            <a:ext cx="1918800" cy="3225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5" name="Google Shape;45;p7"/>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6" name="Shape 46"/>
        <p:cNvGrpSpPr/>
        <p:nvPr/>
      </p:nvGrpSpPr>
      <p:grpSpPr>
        <a:xfrm>
          <a:off x="0" y="0"/>
          <a:ext cx="0" cy="0"/>
          <a:chOff x="0" y="0"/>
          <a:chExt cx="0" cy="0"/>
        </a:xfrm>
      </p:grpSpPr>
      <p:sp>
        <p:nvSpPr>
          <p:cNvPr id="47" name="Google Shape;47;p8"/>
          <p:cNvSpPr/>
          <p:nvPr/>
        </p:nvSpPr>
        <p:spPr>
          <a:xfrm flipH="1">
            <a:off x="-75" y="0"/>
            <a:ext cx="669600" cy="51435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p:nvPr/>
        </p:nvSpPr>
        <p:spPr>
          <a:xfrm flipH="1">
            <a:off x="-75" y="0"/>
            <a:ext cx="669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8"/>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0" name="Google Shape;50;p8"/>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image background">
  <p:cSld name="TITLE_ONLY_1">
    <p:spTree>
      <p:nvGrpSpPr>
        <p:cNvPr id="51" name="Shape 51"/>
        <p:cNvGrpSpPr/>
        <p:nvPr/>
      </p:nvGrpSpPr>
      <p:grpSpPr>
        <a:xfrm>
          <a:off x="0" y="0"/>
          <a:ext cx="0" cy="0"/>
          <a:chOff x="0" y="0"/>
          <a:chExt cx="0" cy="0"/>
        </a:xfrm>
      </p:grpSpPr>
      <p:sp>
        <p:nvSpPr>
          <p:cNvPr id="52" name="Google Shape;52;p9"/>
          <p:cNvSpPr/>
          <p:nvPr/>
        </p:nvSpPr>
        <p:spPr>
          <a:xfrm flipH="1">
            <a:off x="-75" y="0"/>
            <a:ext cx="1851600" cy="5143500"/>
          </a:xfrm>
          <a:prstGeom prst="rect">
            <a:avLst/>
          </a:prstGeom>
          <a:solidFill>
            <a:srgbClr val="0DB7C4">
              <a:alpha val="36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p:nvPr/>
        </p:nvSpPr>
        <p:spPr>
          <a:xfrm flipH="1">
            <a:off x="-75" y="0"/>
            <a:ext cx="1851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txBox="1"/>
          <p:nvPr>
            <p:ph type="title"/>
          </p:nvPr>
        </p:nvSpPr>
        <p:spPr>
          <a:xfrm>
            <a:off x="235225" y="1292400"/>
            <a:ext cx="1381200" cy="1140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800"/>
              <a:buNone/>
              <a:defRPr sz="1800">
                <a:solidFill>
                  <a:srgbClr val="FFFFFF"/>
                </a:solidFill>
              </a:defRPr>
            </a:lvl1pPr>
            <a:lvl2pPr lvl="1" rtl="0">
              <a:spcBef>
                <a:spcPts val="0"/>
              </a:spcBef>
              <a:spcAft>
                <a:spcPts val="0"/>
              </a:spcAft>
              <a:buClr>
                <a:srgbClr val="FFFFFF"/>
              </a:buClr>
              <a:buSzPts val="1800"/>
              <a:buNone/>
              <a:defRPr sz="1800">
                <a:solidFill>
                  <a:srgbClr val="FFFFFF"/>
                </a:solidFill>
              </a:defRPr>
            </a:lvl2pPr>
            <a:lvl3pPr lvl="2" rtl="0">
              <a:spcBef>
                <a:spcPts val="0"/>
              </a:spcBef>
              <a:spcAft>
                <a:spcPts val="0"/>
              </a:spcAft>
              <a:buClr>
                <a:srgbClr val="FFFFFF"/>
              </a:buClr>
              <a:buSzPts val="1800"/>
              <a:buNone/>
              <a:defRPr sz="1800">
                <a:solidFill>
                  <a:srgbClr val="FFFFFF"/>
                </a:solidFill>
              </a:defRPr>
            </a:lvl3pPr>
            <a:lvl4pPr lvl="3" rtl="0">
              <a:spcBef>
                <a:spcPts val="0"/>
              </a:spcBef>
              <a:spcAft>
                <a:spcPts val="0"/>
              </a:spcAft>
              <a:buClr>
                <a:srgbClr val="FFFFFF"/>
              </a:buClr>
              <a:buSzPts val="1800"/>
              <a:buNone/>
              <a:defRPr sz="1800">
                <a:solidFill>
                  <a:srgbClr val="FFFFFF"/>
                </a:solidFill>
              </a:defRPr>
            </a:lvl4pPr>
            <a:lvl5pPr lvl="4" rtl="0">
              <a:spcBef>
                <a:spcPts val="0"/>
              </a:spcBef>
              <a:spcAft>
                <a:spcPts val="0"/>
              </a:spcAft>
              <a:buClr>
                <a:srgbClr val="FFFFFF"/>
              </a:buClr>
              <a:buSzPts val="1800"/>
              <a:buNone/>
              <a:defRPr sz="1800">
                <a:solidFill>
                  <a:srgbClr val="FFFFFF"/>
                </a:solidFill>
              </a:defRPr>
            </a:lvl5pPr>
            <a:lvl6pPr lvl="5" rtl="0">
              <a:spcBef>
                <a:spcPts val="0"/>
              </a:spcBef>
              <a:spcAft>
                <a:spcPts val="0"/>
              </a:spcAft>
              <a:buClr>
                <a:srgbClr val="FFFFFF"/>
              </a:buClr>
              <a:buSzPts val="1800"/>
              <a:buNone/>
              <a:defRPr sz="1800">
                <a:solidFill>
                  <a:srgbClr val="FFFFFF"/>
                </a:solidFill>
              </a:defRPr>
            </a:lvl6pPr>
            <a:lvl7pPr lvl="6" rtl="0">
              <a:spcBef>
                <a:spcPts val="0"/>
              </a:spcBef>
              <a:spcAft>
                <a:spcPts val="0"/>
              </a:spcAft>
              <a:buClr>
                <a:srgbClr val="FFFFFF"/>
              </a:buClr>
              <a:buSzPts val="1800"/>
              <a:buNone/>
              <a:defRPr sz="1800">
                <a:solidFill>
                  <a:srgbClr val="FFFFFF"/>
                </a:solidFill>
              </a:defRPr>
            </a:lvl7pPr>
            <a:lvl8pPr lvl="7" rtl="0">
              <a:spcBef>
                <a:spcPts val="0"/>
              </a:spcBef>
              <a:spcAft>
                <a:spcPts val="0"/>
              </a:spcAft>
              <a:buClr>
                <a:srgbClr val="FFFFFF"/>
              </a:buClr>
              <a:buSzPts val="1800"/>
              <a:buNone/>
              <a:defRPr sz="1800">
                <a:solidFill>
                  <a:srgbClr val="FFFFFF"/>
                </a:solidFill>
              </a:defRPr>
            </a:lvl8pPr>
            <a:lvl9pPr lvl="8" rtl="0">
              <a:spcBef>
                <a:spcPts val="0"/>
              </a:spcBef>
              <a:spcAft>
                <a:spcPts val="0"/>
              </a:spcAft>
              <a:buClr>
                <a:srgbClr val="FFFFFF"/>
              </a:buClr>
              <a:buSzPts val="1800"/>
              <a:buNone/>
              <a:defRPr sz="1800">
                <a:solidFill>
                  <a:srgbClr val="FFFFFF"/>
                </a:solidFill>
              </a:defRPr>
            </a:lvl9pPr>
          </a:lstStyle>
          <a:p/>
        </p:txBody>
      </p:sp>
      <p:sp>
        <p:nvSpPr>
          <p:cNvPr id="55" name="Google Shape;55;p9"/>
          <p:cNvSpPr txBox="1"/>
          <p:nvPr>
            <p:ph idx="12" type="sldNum"/>
          </p:nvPr>
        </p:nvSpPr>
        <p:spPr>
          <a:xfrm>
            <a:off x="-75" y="0"/>
            <a:ext cx="1851600" cy="11400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6" name="Shape 56"/>
        <p:cNvGrpSpPr/>
        <p:nvPr/>
      </p:nvGrpSpPr>
      <p:grpSpPr>
        <a:xfrm>
          <a:off x="0" y="0"/>
          <a:ext cx="0" cy="0"/>
          <a:chOff x="0" y="0"/>
          <a:chExt cx="0" cy="0"/>
        </a:xfrm>
      </p:grpSpPr>
      <p:sp>
        <p:nvSpPr>
          <p:cNvPr id="57" name="Google Shape;57;p10"/>
          <p:cNvSpPr/>
          <p:nvPr/>
        </p:nvSpPr>
        <p:spPr>
          <a:xfrm flipH="1">
            <a:off x="-75" y="0"/>
            <a:ext cx="1851600" cy="51435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0"/>
          <p:cNvSpPr/>
          <p:nvPr/>
        </p:nvSpPr>
        <p:spPr>
          <a:xfrm flipH="1">
            <a:off x="-75" y="0"/>
            <a:ext cx="1851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0"/>
          <p:cNvSpPr txBox="1"/>
          <p:nvPr>
            <p:ph idx="12" type="sldNum"/>
          </p:nvPr>
        </p:nvSpPr>
        <p:spPr>
          <a:xfrm>
            <a:off x="-75" y="0"/>
            <a:ext cx="1851600" cy="11400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60" name="Google Shape;60;p10"/>
          <p:cNvSpPr txBox="1"/>
          <p:nvPr>
            <p:ph idx="1" type="body"/>
          </p:nvPr>
        </p:nvSpPr>
        <p:spPr>
          <a:xfrm>
            <a:off x="223150" y="1284100"/>
            <a:ext cx="1393200" cy="19329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Clr>
                <a:srgbClr val="415665"/>
              </a:buClr>
              <a:buSzPts val="1200"/>
              <a:buNone/>
              <a:defRPr sz="1200"/>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1" name="Shape 61"/>
        <p:cNvGrpSpPr/>
        <p:nvPr/>
      </p:nvGrpSpPr>
      <p:grpSpPr>
        <a:xfrm>
          <a:off x="0" y="0"/>
          <a:ext cx="0" cy="0"/>
          <a:chOff x="0" y="0"/>
          <a:chExt cx="0" cy="0"/>
        </a:xfrm>
      </p:grpSpPr>
      <p:sp>
        <p:nvSpPr>
          <p:cNvPr id="62" name="Google Shape;62;p11"/>
          <p:cNvSpPr/>
          <p:nvPr/>
        </p:nvSpPr>
        <p:spPr>
          <a:xfrm flipH="1">
            <a:off x="-75" y="0"/>
            <a:ext cx="669600" cy="51435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p:nvPr/>
        </p:nvSpPr>
        <p:spPr>
          <a:xfrm flipH="1">
            <a:off x="-75" y="0"/>
            <a:ext cx="669600" cy="1140000"/>
          </a:xfrm>
          <a:prstGeom prst="rect">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1"/>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44425" y="5598"/>
            <a:ext cx="3552600" cy="11400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1pPr>
            <a:lvl2pPr lvl="1">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2pPr>
            <a:lvl3pPr lvl="2">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3pPr>
            <a:lvl4pPr lvl="3">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4pPr>
            <a:lvl5pPr lvl="4">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5pPr>
            <a:lvl6pPr lvl="5">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6pPr>
            <a:lvl7pPr lvl="6">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7pPr>
            <a:lvl8pPr lvl="7">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8pPr>
            <a:lvl9pPr lvl="8">
              <a:spcBef>
                <a:spcPts val="0"/>
              </a:spcBef>
              <a:spcAft>
                <a:spcPts val="0"/>
              </a:spcAft>
              <a:buClr>
                <a:srgbClr val="0DB7C4"/>
              </a:buClr>
              <a:buSzPts val="2400"/>
              <a:buFont typeface="Dosis"/>
              <a:buNone/>
              <a:defRPr sz="2400">
                <a:solidFill>
                  <a:srgbClr val="0DB7C4"/>
                </a:solidFill>
                <a:latin typeface="Dosis"/>
                <a:ea typeface="Dosis"/>
                <a:cs typeface="Dosis"/>
                <a:sym typeface="Dosis"/>
              </a:defRPr>
            </a:lvl9pPr>
          </a:lstStyle>
          <a:p/>
        </p:txBody>
      </p:sp>
      <p:sp>
        <p:nvSpPr>
          <p:cNvPr id="7" name="Google Shape;7;p1"/>
          <p:cNvSpPr txBox="1"/>
          <p:nvPr>
            <p:ph idx="1" type="body"/>
          </p:nvPr>
        </p:nvSpPr>
        <p:spPr>
          <a:xfrm>
            <a:off x="844425" y="1538075"/>
            <a:ext cx="5169000" cy="33879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rgbClr val="0DB7C4"/>
              </a:buClr>
              <a:buSzPts val="3000"/>
              <a:buFont typeface="Source Sans Pro"/>
              <a:buChar char="▹"/>
              <a:defRPr sz="3000">
                <a:solidFill>
                  <a:srgbClr val="415665"/>
                </a:solidFill>
                <a:latin typeface="Source Sans Pro"/>
                <a:ea typeface="Source Sans Pro"/>
                <a:cs typeface="Source Sans Pro"/>
                <a:sym typeface="Source Sans Pro"/>
              </a:defRPr>
            </a:lvl1pPr>
            <a:lvl2pPr indent="-381000" lvl="1" marL="914400">
              <a:spcBef>
                <a:spcPts val="0"/>
              </a:spcBef>
              <a:spcAft>
                <a:spcPts val="0"/>
              </a:spcAft>
              <a:buClr>
                <a:srgbClr val="0DB7C4"/>
              </a:buClr>
              <a:buSzPts val="2400"/>
              <a:buFont typeface="Source Sans Pro"/>
              <a:buChar char="▸"/>
              <a:defRPr sz="2400">
                <a:solidFill>
                  <a:srgbClr val="415665"/>
                </a:solidFill>
                <a:latin typeface="Source Sans Pro"/>
                <a:ea typeface="Source Sans Pro"/>
                <a:cs typeface="Source Sans Pro"/>
                <a:sym typeface="Source Sans Pro"/>
              </a:defRPr>
            </a:lvl2pPr>
            <a:lvl3pPr indent="-381000" lvl="2" marL="1371600">
              <a:spcBef>
                <a:spcPts val="0"/>
              </a:spcBef>
              <a:spcAft>
                <a:spcPts val="0"/>
              </a:spcAft>
              <a:buClr>
                <a:srgbClr val="0DB7C4"/>
              </a:buClr>
              <a:buSzPts val="2400"/>
              <a:buFont typeface="Source Sans Pro"/>
              <a:buChar char="⬩"/>
              <a:defRPr sz="2400">
                <a:solidFill>
                  <a:srgbClr val="415665"/>
                </a:solidFill>
                <a:latin typeface="Source Sans Pro"/>
                <a:ea typeface="Source Sans Pro"/>
                <a:cs typeface="Source Sans Pro"/>
                <a:sym typeface="Source Sans Pro"/>
              </a:defRPr>
            </a:lvl3pPr>
            <a:lvl4pPr indent="-342900" lvl="3" marL="1828800">
              <a:spcBef>
                <a:spcPts val="0"/>
              </a:spcBef>
              <a:spcAft>
                <a:spcPts val="0"/>
              </a:spcAft>
              <a:buClr>
                <a:srgbClr val="0DB7C4"/>
              </a:buClr>
              <a:buSzPts val="1800"/>
              <a:buFont typeface="Source Sans Pro"/>
              <a:buChar char="⬞"/>
              <a:defRPr sz="1800">
                <a:solidFill>
                  <a:srgbClr val="415665"/>
                </a:solidFill>
                <a:latin typeface="Source Sans Pro"/>
                <a:ea typeface="Source Sans Pro"/>
                <a:cs typeface="Source Sans Pro"/>
                <a:sym typeface="Source Sans Pro"/>
              </a:defRPr>
            </a:lvl4pPr>
            <a:lvl5pPr indent="-342900" lvl="4" marL="2286000">
              <a:spcBef>
                <a:spcPts val="0"/>
              </a:spcBef>
              <a:spcAft>
                <a:spcPts val="0"/>
              </a:spcAft>
              <a:buClr>
                <a:srgbClr val="0DB7C4"/>
              </a:buClr>
              <a:buSzPts val="1800"/>
              <a:buFont typeface="Source Sans Pro"/>
              <a:buChar char="○"/>
              <a:defRPr sz="1800">
                <a:solidFill>
                  <a:srgbClr val="415665"/>
                </a:solidFill>
                <a:latin typeface="Source Sans Pro"/>
                <a:ea typeface="Source Sans Pro"/>
                <a:cs typeface="Source Sans Pro"/>
                <a:sym typeface="Source Sans Pro"/>
              </a:defRPr>
            </a:lvl5pPr>
            <a:lvl6pPr indent="-342900" lvl="5" marL="2743200">
              <a:spcBef>
                <a:spcPts val="0"/>
              </a:spcBef>
              <a:spcAft>
                <a:spcPts val="0"/>
              </a:spcAft>
              <a:buClr>
                <a:srgbClr val="0DB7C4"/>
              </a:buClr>
              <a:buSzPts val="1800"/>
              <a:buFont typeface="Source Sans Pro"/>
              <a:buChar char="■"/>
              <a:defRPr sz="1800">
                <a:solidFill>
                  <a:srgbClr val="415665"/>
                </a:solidFill>
                <a:latin typeface="Source Sans Pro"/>
                <a:ea typeface="Source Sans Pro"/>
                <a:cs typeface="Source Sans Pro"/>
                <a:sym typeface="Source Sans Pro"/>
              </a:defRPr>
            </a:lvl6pPr>
            <a:lvl7pPr indent="-342900" lvl="6" marL="3200400">
              <a:spcBef>
                <a:spcPts val="0"/>
              </a:spcBef>
              <a:spcAft>
                <a:spcPts val="0"/>
              </a:spcAft>
              <a:buClr>
                <a:srgbClr val="0DB7C4"/>
              </a:buClr>
              <a:buSzPts val="1800"/>
              <a:buFont typeface="Source Sans Pro"/>
              <a:buChar char="●"/>
              <a:defRPr sz="1800">
                <a:solidFill>
                  <a:srgbClr val="415665"/>
                </a:solidFill>
                <a:latin typeface="Source Sans Pro"/>
                <a:ea typeface="Source Sans Pro"/>
                <a:cs typeface="Source Sans Pro"/>
                <a:sym typeface="Source Sans Pro"/>
              </a:defRPr>
            </a:lvl7pPr>
            <a:lvl8pPr indent="-342900" lvl="7" marL="3657600">
              <a:spcBef>
                <a:spcPts val="0"/>
              </a:spcBef>
              <a:spcAft>
                <a:spcPts val="0"/>
              </a:spcAft>
              <a:buClr>
                <a:srgbClr val="0DB7C4"/>
              </a:buClr>
              <a:buSzPts val="1800"/>
              <a:buFont typeface="Source Sans Pro"/>
              <a:buChar char="○"/>
              <a:defRPr sz="1800">
                <a:solidFill>
                  <a:srgbClr val="415665"/>
                </a:solidFill>
                <a:latin typeface="Source Sans Pro"/>
                <a:ea typeface="Source Sans Pro"/>
                <a:cs typeface="Source Sans Pro"/>
                <a:sym typeface="Source Sans Pro"/>
              </a:defRPr>
            </a:lvl8pPr>
            <a:lvl9pPr indent="-342900" lvl="8" marL="4114800">
              <a:spcBef>
                <a:spcPts val="0"/>
              </a:spcBef>
              <a:spcAft>
                <a:spcPts val="0"/>
              </a:spcAft>
              <a:buClr>
                <a:srgbClr val="0DB7C4"/>
              </a:buClr>
              <a:buSzPts val="1800"/>
              <a:buFont typeface="Source Sans Pro"/>
              <a:buChar char="■"/>
              <a:defRPr sz="1800">
                <a:solidFill>
                  <a:srgbClr val="415665"/>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75" y="0"/>
            <a:ext cx="669600" cy="1140000"/>
          </a:xfrm>
          <a:prstGeom prst="rect">
            <a:avLst/>
          </a:prstGeom>
          <a:noFill/>
          <a:ln>
            <a:noFill/>
          </a:ln>
        </p:spPr>
        <p:txBody>
          <a:bodyPr anchorCtr="0" anchor="b" bIns="91425" lIns="91425" spcFirstLastPara="1" rIns="91425" wrap="square" tIns="91425">
            <a:noAutofit/>
          </a:bodyPr>
          <a:lstStyle>
            <a:lvl1pPr lvl="0" rtl="0" algn="ctr">
              <a:buNone/>
              <a:defRPr sz="2400">
                <a:solidFill>
                  <a:srgbClr val="FFFFFF"/>
                </a:solidFill>
                <a:latin typeface="Dosis"/>
                <a:ea typeface="Dosis"/>
                <a:cs typeface="Dosis"/>
                <a:sym typeface="Dosis"/>
              </a:defRPr>
            </a:lvl1pPr>
            <a:lvl2pPr lvl="1" rtl="0" algn="ctr">
              <a:buNone/>
              <a:defRPr sz="2400">
                <a:solidFill>
                  <a:srgbClr val="FFFFFF"/>
                </a:solidFill>
                <a:latin typeface="Dosis"/>
                <a:ea typeface="Dosis"/>
                <a:cs typeface="Dosis"/>
                <a:sym typeface="Dosis"/>
              </a:defRPr>
            </a:lvl2pPr>
            <a:lvl3pPr lvl="2" rtl="0" algn="ctr">
              <a:buNone/>
              <a:defRPr sz="2400">
                <a:solidFill>
                  <a:srgbClr val="FFFFFF"/>
                </a:solidFill>
                <a:latin typeface="Dosis"/>
                <a:ea typeface="Dosis"/>
                <a:cs typeface="Dosis"/>
                <a:sym typeface="Dosis"/>
              </a:defRPr>
            </a:lvl3pPr>
            <a:lvl4pPr lvl="3" rtl="0" algn="ctr">
              <a:buNone/>
              <a:defRPr sz="2400">
                <a:solidFill>
                  <a:srgbClr val="FFFFFF"/>
                </a:solidFill>
                <a:latin typeface="Dosis"/>
                <a:ea typeface="Dosis"/>
                <a:cs typeface="Dosis"/>
                <a:sym typeface="Dosis"/>
              </a:defRPr>
            </a:lvl4pPr>
            <a:lvl5pPr lvl="4" rtl="0" algn="ctr">
              <a:buNone/>
              <a:defRPr sz="2400">
                <a:solidFill>
                  <a:srgbClr val="FFFFFF"/>
                </a:solidFill>
                <a:latin typeface="Dosis"/>
                <a:ea typeface="Dosis"/>
                <a:cs typeface="Dosis"/>
                <a:sym typeface="Dosis"/>
              </a:defRPr>
            </a:lvl5pPr>
            <a:lvl6pPr lvl="5" rtl="0" algn="ctr">
              <a:buNone/>
              <a:defRPr sz="2400">
                <a:solidFill>
                  <a:srgbClr val="FFFFFF"/>
                </a:solidFill>
                <a:latin typeface="Dosis"/>
                <a:ea typeface="Dosis"/>
                <a:cs typeface="Dosis"/>
                <a:sym typeface="Dosis"/>
              </a:defRPr>
            </a:lvl6pPr>
            <a:lvl7pPr lvl="6" rtl="0" algn="ctr">
              <a:buNone/>
              <a:defRPr sz="2400">
                <a:solidFill>
                  <a:srgbClr val="FFFFFF"/>
                </a:solidFill>
                <a:latin typeface="Dosis"/>
                <a:ea typeface="Dosis"/>
                <a:cs typeface="Dosis"/>
                <a:sym typeface="Dosis"/>
              </a:defRPr>
            </a:lvl7pPr>
            <a:lvl8pPr lvl="7" rtl="0" algn="ctr">
              <a:buNone/>
              <a:defRPr sz="2400">
                <a:solidFill>
                  <a:srgbClr val="FFFFFF"/>
                </a:solidFill>
                <a:latin typeface="Dosis"/>
                <a:ea typeface="Dosis"/>
                <a:cs typeface="Dosis"/>
                <a:sym typeface="Dosis"/>
              </a:defRPr>
            </a:lvl8pPr>
            <a:lvl9pPr lvl="8" rtl="0" algn="ctr">
              <a:buNone/>
              <a:defRPr sz="2400">
                <a:solidFill>
                  <a:srgbClr val="FFFFFF"/>
                </a:solidFill>
                <a:latin typeface="Dosis"/>
                <a:ea typeface="Dosis"/>
                <a:cs typeface="Dosis"/>
                <a:sym typeface="Dosis"/>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image" Target="../media/image8.jpg"/><Relationship Id="rId5" Type="http://schemas.openxmlformats.org/officeDocument/2006/relationships/hyperlink" Target="https://spark.adobe.com/page/m5sDYnYIHGze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2"/>
          <p:cNvSpPr txBox="1"/>
          <p:nvPr>
            <p:ph type="ctrTitle"/>
          </p:nvPr>
        </p:nvSpPr>
        <p:spPr>
          <a:xfrm>
            <a:off x="655875" y="1090575"/>
            <a:ext cx="55365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8000"/>
              <a:t>Hospital</a:t>
            </a:r>
            <a:r>
              <a:rPr lang="en" sz="8000"/>
              <a:t>ity</a:t>
            </a:r>
            <a:endParaRPr sz="8000"/>
          </a:p>
        </p:txBody>
      </p:sp>
      <p:sp>
        <p:nvSpPr>
          <p:cNvPr id="70" name="Google Shape;70;p12"/>
          <p:cNvSpPr txBox="1"/>
          <p:nvPr>
            <p:ph type="ctrTitle"/>
          </p:nvPr>
        </p:nvSpPr>
        <p:spPr>
          <a:xfrm>
            <a:off x="503475" y="2224750"/>
            <a:ext cx="4781400" cy="63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300"/>
              <a:t>Joey Gurak &amp; Sam D’Antonio</a:t>
            </a:r>
            <a:endParaRPr sz="3300"/>
          </a:p>
        </p:txBody>
      </p:sp>
      <p:pic>
        <p:nvPicPr>
          <p:cNvPr id="71" name="Google Shape;71;p12"/>
          <p:cNvPicPr preferRelativeResize="0"/>
          <p:nvPr/>
        </p:nvPicPr>
        <p:blipFill>
          <a:blip r:embed="rId3">
            <a:alphaModFix/>
          </a:blip>
          <a:stretch>
            <a:fillRect/>
          </a:stretch>
        </p:blipFill>
        <p:spPr>
          <a:xfrm>
            <a:off x="5685525" y="441275"/>
            <a:ext cx="3040799" cy="2963098"/>
          </a:xfrm>
          <a:prstGeom prst="rect">
            <a:avLst/>
          </a:prstGeom>
          <a:noFill/>
          <a:ln cap="flat" cmpd="sng" w="76200">
            <a:solidFill>
              <a:srgbClr val="0A95B0"/>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3"/>
          <p:cNvSpPr txBox="1"/>
          <p:nvPr>
            <p:ph type="title"/>
          </p:nvPr>
        </p:nvSpPr>
        <p:spPr>
          <a:xfrm>
            <a:off x="844425" y="5600"/>
            <a:ext cx="52887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000"/>
              <a:t>What is </a:t>
            </a:r>
            <a:r>
              <a:rPr b="1" lang="en" sz="5000"/>
              <a:t>Hospital</a:t>
            </a:r>
            <a:r>
              <a:rPr lang="en" sz="5000"/>
              <a:t>ity?</a:t>
            </a:r>
            <a:endParaRPr sz="5000"/>
          </a:p>
        </p:txBody>
      </p:sp>
      <p:sp>
        <p:nvSpPr>
          <p:cNvPr id="77" name="Google Shape;77;p13"/>
          <p:cNvSpPr txBox="1"/>
          <p:nvPr>
            <p:ph idx="4294967295" type="body"/>
          </p:nvPr>
        </p:nvSpPr>
        <p:spPr>
          <a:xfrm>
            <a:off x="1073025" y="1145600"/>
            <a:ext cx="7567500" cy="3609300"/>
          </a:xfrm>
          <a:prstGeom prst="rect">
            <a:avLst/>
          </a:prstGeom>
        </p:spPr>
        <p:txBody>
          <a:bodyPr anchorCtr="0" anchor="t" bIns="91425" lIns="91425" spcFirstLastPara="1" rIns="91425" wrap="square" tIns="91425">
            <a:noAutofit/>
          </a:bodyPr>
          <a:lstStyle/>
          <a:p>
            <a:pPr indent="-355600" lvl="0" marL="457200" rtl="0" algn="l">
              <a:lnSpc>
                <a:spcPct val="150000"/>
              </a:lnSpc>
              <a:spcBef>
                <a:spcPts val="600"/>
              </a:spcBef>
              <a:spcAft>
                <a:spcPts val="0"/>
              </a:spcAft>
              <a:buSzPts val="2000"/>
              <a:buChar char="▹"/>
            </a:pPr>
            <a:r>
              <a:rPr lang="en" sz="2000"/>
              <a:t>A website &amp; app service</a:t>
            </a:r>
            <a:endParaRPr sz="2000"/>
          </a:p>
          <a:p>
            <a:pPr indent="-355600" lvl="0" marL="457200" rtl="0" algn="l">
              <a:lnSpc>
                <a:spcPct val="100000"/>
              </a:lnSpc>
              <a:spcBef>
                <a:spcPts val="0"/>
              </a:spcBef>
              <a:spcAft>
                <a:spcPts val="0"/>
              </a:spcAft>
              <a:buSzPts val="2000"/>
              <a:buChar char="▹"/>
            </a:pPr>
            <a:r>
              <a:rPr lang="en" sz="2000"/>
              <a:t>Connects hospital patients with </a:t>
            </a:r>
            <a:endParaRPr sz="2000"/>
          </a:p>
          <a:p>
            <a:pPr indent="457200" lvl="0" marL="0" rtl="0" algn="l">
              <a:lnSpc>
                <a:spcPct val="100000"/>
              </a:lnSpc>
              <a:spcBef>
                <a:spcPts val="600"/>
              </a:spcBef>
              <a:spcAft>
                <a:spcPts val="0"/>
              </a:spcAft>
              <a:buNone/>
            </a:pPr>
            <a:r>
              <a:rPr lang="en" sz="2000"/>
              <a:t>available </a:t>
            </a:r>
            <a:r>
              <a:rPr b="1" lang="en" sz="2000"/>
              <a:t>companions</a:t>
            </a:r>
            <a:endParaRPr b="1" sz="2000"/>
          </a:p>
          <a:p>
            <a:pPr indent="-355600" lvl="0" marL="457200" rtl="0" algn="l">
              <a:lnSpc>
                <a:spcPct val="150000"/>
              </a:lnSpc>
              <a:spcBef>
                <a:spcPts val="1000"/>
              </a:spcBef>
              <a:spcAft>
                <a:spcPts val="0"/>
              </a:spcAft>
              <a:buSzPts val="2000"/>
              <a:buChar char="▹"/>
            </a:pPr>
            <a:r>
              <a:rPr lang="en" sz="2000"/>
              <a:t>Companions provide:</a:t>
            </a:r>
            <a:endParaRPr sz="2000"/>
          </a:p>
          <a:p>
            <a:pPr indent="-355600" lvl="1" marL="914400" rtl="0" algn="l">
              <a:lnSpc>
                <a:spcPct val="150000"/>
              </a:lnSpc>
              <a:spcBef>
                <a:spcPts val="0"/>
              </a:spcBef>
              <a:spcAft>
                <a:spcPts val="0"/>
              </a:spcAft>
              <a:buSzPts val="2000"/>
              <a:buChar char="▸"/>
            </a:pPr>
            <a:r>
              <a:rPr lang="en" sz="2000"/>
              <a:t>Friendly ear</a:t>
            </a:r>
            <a:endParaRPr sz="2000"/>
          </a:p>
          <a:p>
            <a:pPr indent="-355600" lvl="1" marL="914400" rtl="0" algn="l">
              <a:lnSpc>
                <a:spcPct val="150000"/>
              </a:lnSpc>
              <a:spcBef>
                <a:spcPts val="0"/>
              </a:spcBef>
              <a:spcAft>
                <a:spcPts val="0"/>
              </a:spcAft>
              <a:buSzPts val="2000"/>
              <a:buChar char="▸"/>
            </a:pPr>
            <a:r>
              <a:rPr lang="en" sz="2000"/>
              <a:t>Moral support</a:t>
            </a:r>
            <a:endParaRPr sz="2000"/>
          </a:p>
          <a:p>
            <a:pPr indent="-355600" lvl="1" marL="914400" rtl="0" algn="l">
              <a:lnSpc>
                <a:spcPct val="150000"/>
              </a:lnSpc>
              <a:spcBef>
                <a:spcPts val="0"/>
              </a:spcBef>
              <a:spcAft>
                <a:spcPts val="0"/>
              </a:spcAft>
              <a:buSzPts val="2000"/>
              <a:buChar char="▸"/>
            </a:pPr>
            <a:r>
              <a:rPr lang="en" sz="2000"/>
              <a:t>Basic entertainment </a:t>
            </a:r>
            <a:endParaRPr sz="2000"/>
          </a:p>
          <a:p>
            <a:pPr indent="-355600" lvl="1" marL="914400" rtl="0" algn="l">
              <a:lnSpc>
                <a:spcPct val="150000"/>
              </a:lnSpc>
              <a:spcBef>
                <a:spcPts val="0"/>
              </a:spcBef>
              <a:spcAft>
                <a:spcPts val="0"/>
              </a:spcAft>
              <a:buSzPts val="2000"/>
              <a:buChar char="▸"/>
            </a:pPr>
            <a:r>
              <a:rPr lang="en" sz="2000"/>
              <a:t>Personalized attention</a:t>
            </a:r>
            <a:endParaRPr sz="2000"/>
          </a:p>
          <a:p>
            <a:pPr indent="0" lvl="0" marL="0" rtl="0" algn="l">
              <a:spcBef>
                <a:spcPts val="600"/>
              </a:spcBef>
              <a:spcAft>
                <a:spcPts val="0"/>
              </a:spcAft>
              <a:buNone/>
            </a:pPr>
            <a:r>
              <a:t/>
            </a:r>
            <a:endParaRPr sz="1300"/>
          </a:p>
        </p:txBody>
      </p:sp>
      <p:grpSp>
        <p:nvGrpSpPr>
          <p:cNvPr id="78" name="Google Shape;78;p13"/>
          <p:cNvGrpSpPr/>
          <p:nvPr/>
        </p:nvGrpSpPr>
        <p:grpSpPr>
          <a:xfrm>
            <a:off x="103849" y="203667"/>
            <a:ext cx="458116" cy="726309"/>
            <a:chOff x="6718575" y="2318625"/>
            <a:chExt cx="256950" cy="407375"/>
          </a:xfrm>
        </p:grpSpPr>
        <p:sp>
          <p:nvSpPr>
            <p:cNvPr id="79" name="Google Shape;79;p13"/>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6795900" y="2628550"/>
              <a:ext cx="102300" cy="25"/>
            </a:xfrm>
            <a:custGeom>
              <a:rect b="b" l="l" r="r" t="t"/>
              <a:pathLst>
                <a:path extrusionOk="0" fill="none" h="1" w="4092">
                  <a:moveTo>
                    <a:pt x="0" y="1"/>
                  </a:moveTo>
                  <a:lnTo>
                    <a:pt x="4092"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7" name="Google Shape;87;p13"/>
          <p:cNvPicPr preferRelativeResize="0"/>
          <p:nvPr/>
        </p:nvPicPr>
        <p:blipFill rotWithShape="1">
          <a:blip r:embed="rId3">
            <a:alphaModFix/>
          </a:blip>
          <a:srcRect b="2320" l="11060" r="27389" t="8766"/>
          <a:stretch/>
        </p:blipFill>
        <p:spPr>
          <a:xfrm>
            <a:off x="5117700" y="1081150"/>
            <a:ext cx="3652500" cy="3517500"/>
          </a:xfrm>
          <a:prstGeom prst="ellipse">
            <a:avLst/>
          </a:prstGeom>
          <a:noFill/>
          <a:ln cap="flat" cmpd="sng" w="19050">
            <a:solidFill>
              <a:schemeClr val="dk2"/>
            </a:solidFill>
            <a:prstDash val="dot"/>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4"/>
          <p:cNvSpPr txBox="1"/>
          <p:nvPr>
            <p:ph idx="1" type="body"/>
          </p:nvPr>
        </p:nvSpPr>
        <p:spPr>
          <a:xfrm>
            <a:off x="978625" y="1243875"/>
            <a:ext cx="7521900" cy="33879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0"/>
              </a:spcAft>
              <a:buClr>
                <a:schemeClr val="dk1"/>
              </a:buClr>
              <a:buSzPts val="1100"/>
              <a:buFont typeface="Arial"/>
              <a:buNone/>
            </a:pPr>
            <a:r>
              <a:rPr b="1" i="0" lang="en" sz="2500">
                <a:solidFill>
                  <a:schemeClr val="dk1"/>
                </a:solidFill>
              </a:rPr>
              <a:t>Hospitality</a:t>
            </a:r>
            <a:r>
              <a:rPr i="0" lang="en" sz="2500">
                <a:solidFill>
                  <a:schemeClr val="dk1"/>
                </a:solidFill>
              </a:rPr>
              <a:t> is an app and website service </a:t>
            </a:r>
            <a:endParaRPr i="0" sz="2500">
              <a:solidFill>
                <a:schemeClr val="dk1"/>
              </a:solidFill>
            </a:endParaRPr>
          </a:p>
          <a:p>
            <a:pPr indent="0" lvl="0" marL="0" rtl="0" algn="ctr">
              <a:lnSpc>
                <a:spcPct val="150000"/>
              </a:lnSpc>
              <a:spcBef>
                <a:spcPts val="0"/>
              </a:spcBef>
              <a:spcAft>
                <a:spcPts val="0"/>
              </a:spcAft>
              <a:buClr>
                <a:schemeClr val="dk1"/>
              </a:buClr>
              <a:buSzPts val="1100"/>
              <a:buFont typeface="Arial"/>
              <a:buNone/>
            </a:pPr>
            <a:r>
              <a:rPr i="0" lang="en" sz="2500">
                <a:solidFill>
                  <a:schemeClr val="dk1"/>
                </a:solidFill>
              </a:rPr>
              <a:t>that keeps the daily life of hospital patients </a:t>
            </a:r>
            <a:endParaRPr i="0" sz="2500">
              <a:solidFill>
                <a:schemeClr val="dk1"/>
              </a:solidFill>
            </a:endParaRPr>
          </a:p>
          <a:p>
            <a:pPr indent="0" lvl="0" marL="0" rtl="0" algn="ctr">
              <a:lnSpc>
                <a:spcPct val="150000"/>
              </a:lnSpc>
              <a:spcBef>
                <a:spcPts val="0"/>
              </a:spcBef>
              <a:spcAft>
                <a:spcPts val="0"/>
              </a:spcAft>
              <a:buClr>
                <a:schemeClr val="dk1"/>
              </a:buClr>
              <a:buSzPts val="1100"/>
              <a:buFont typeface="Arial"/>
              <a:buNone/>
            </a:pPr>
            <a:r>
              <a:rPr i="0" lang="en" sz="2500">
                <a:solidFill>
                  <a:schemeClr val="dk1"/>
                </a:solidFill>
              </a:rPr>
              <a:t>and their loved ones in mind. </a:t>
            </a:r>
            <a:endParaRPr i="0" sz="2500">
              <a:solidFill>
                <a:schemeClr val="dk1"/>
              </a:solidFill>
            </a:endParaRPr>
          </a:p>
          <a:p>
            <a:pPr indent="0" lvl="0" marL="0" rtl="0" algn="ctr">
              <a:lnSpc>
                <a:spcPct val="150000"/>
              </a:lnSpc>
              <a:spcBef>
                <a:spcPts val="0"/>
              </a:spcBef>
              <a:spcAft>
                <a:spcPts val="0"/>
              </a:spcAft>
              <a:buClr>
                <a:schemeClr val="dk1"/>
              </a:buClr>
              <a:buSzPts val="1100"/>
              <a:buFont typeface="Arial"/>
              <a:buNone/>
            </a:pPr>
            <a:r>
              <a:rPr b="1" lang="en" sz="2500">
                <a:solidFill>
                  <a:schemeClr val="dk1"/>
                </a:solidFill>
              </a:rPr>
              <a:t>W</a:t>
            </a:r>
            <a:r>
              <a:rPr b="1" i="0" lang="en" sz="2500">
                <a:solidFill>
                  <a:schemeClr val="dk1"/>
                </a:solidFill>
              </a:rPr>
              <a:t>e connect patients to our companions</a:t>
            </a:r>
            <a:r>
              <a:rPr i="0" lang="en" sz="2500">
                <a:solidFill>
                  <a:schemeClr val="dk1"/>
                </a:solidFill>
              </a:rPr>
              <a:t>,</a:t>
            </a:r>
            <a:r>
              <a:rPr lang="en" sz="2500">
                <a:solidFill>
                  <a:schemeClr val="dk1"/>
                </a:solidFill>
              </a:rPr>
              <a:t> </a:t>
            </a:r>
            <a:endParaRPr sz="2500">
              <a:solidFill>
                <a:schemeClr val="dk1"/>
              </a:solidFill>
            </a:endParaRPr>
          </a:p>
          <a:p>
            <a:pPr indent="0" lvl="0" marL="0" rtl="0" algn="ctr">
              <a:lnSpc>
                <a:spcPct val="150000"/>
              </a:lnSpc>
              <a:spcBef>
                <a:spcPts val="0"/>
              </a:spcBef>
              <a:spcAft>
                <a:spcPts val="0"/>
              </a:spcAft>
              <a:buClr>
                <a:schemeClr val="dk1"/>
              </a:buClr>
              <a:buSzPts val="1100"/>
              <a:buFont typeface="Arial"/>
              <a:buNone/>
            </a:pPr>
            <a:r>
              <a:rPr lang="en" sz="2500">
                <a:solidFill>
                  <a:schemeClr val="dk1"/>
                </a:solidFill>
              </a:rPr>
              <a:t>focusing on our philosophy of </a:t>
            </a:r>
            <a:endParaRPr sz="2500">
              <a:solidFill>
                <a:schemeClr val="dk1"/>
              </a:solidFill>
            </a:endParaRPr>
          </a:p>
          <a:p>
            <a:pPr indent="0" lvl="0" marL="0" rtl="0" algn="ctr">
              <a:lnSpc>
                <a:spcPct val="150000"/>
              </a:lnSpc>
              <a:spcBef>
                <a:spcPts val="0"/>
              </a:spcBef>
              <a:spcAft>
                <a:spcPts val="0"/>
              </a:spcAft>
              <a:buClr>
                <a:schemeClr val="dk1"/>
              </a:buClr>
              <a:buSzPts val="1100"/>
              <a:buFont typeface="Arial"/>
              <a:buNone/>
            </a:pPr>
            <a:r>
              <a:rPr lang="en" sz="2500">
                <a:solidFill>
                  <a:schemeClr val="dk1"/>
                </a:solidFill>
              </a:rPr>
              <a:t>giving patients a </a:t>
            </a:r>
            <a:r>
              <a:rPr b="1" lang="en" sz="2500">
                <a:solidFill>
                  <a:schemeClr val="dk1"/>
                </a:solidFill>
              </a:rPr>
              <a:t>mental boost</a:t>
            </a:r>
            <a:r>
              <a:rPr lang="en" sz="2500">
                <a:solidFill>
                  <a:schemeClr val="dk1"/>
                </a:solidFill>
              </a:rPr>
              <a:t>.</a:t>
            </a:r>
            <a:endParaRPr i="0" sz="2500">
              <a:solidFill>
                <a:schemeClr val="dk1"/>
              </a:solidFill>
            </a:endParaRPr>
          </a:p>
          <a:p>
            <a:pPr indent="0" lvl="0" marL="0" rtl="0" algn="l">
              <a:spcBef>
                <a:spcPts val="600"/>
              </a:spcBef>
              <a:spcAft>
                <a:spcPts val="0"/>
              </a:spcAft>
              <a:buNone/>
            </a:pPr>
            <a:r>
              <a:t/>
            </a:r>
            <a:endParaRPr b="1" i="0"/>
          </a:p>
          <a:p>
            <a:pPr indent="0" lvl="0" marL="0" rtl="0" algn="l">
              <a:spcBef>
                <a:spcPts val="600"/>
              </a:spcBef>
              <a:spcAft>
                <a:spcPts val="0"/>
              </a:spcAft>
              <a:buNone/>
            </a:pPr>
            <a:r>
              <a:t/>
            </a:r>
            <a:endParaRPr b="1" i="0" sz="2400"/>
          </a:p>
        </p:txBody>
      </p:sp>
      <p:sp>
        <p:nvSpPr>
          <p:cNvPr id="93" name="Google Shape;93;p14"/>
          <p:cNvSpPr txBox="1"/>
          <p:nvPr>
            <p:ph type="title"/>
          </p:nvPr>
        </p:nvSpPr>
        <p:spPr>
          <a:xfrm>
            <a:off x="844425" y="5600"/>
            <a:ext cx="65292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500"/>
              <a:t>Brand Positioning Statement</a:t>
            </a:r>
            <a:endParaRPr sz="4500"/>
          </a:p>
        </p:txBody>
      </p:sp>
      <p:sp>
        <p:nvSpPr>
          <p:cNvPr id="94" name="Google Shape;94;p14"/>
          <p:cNvSpPr/>
          <p:nvPr/>
        </p:nvSpPr>
        <p:spPr>
          <a:xfrm>
            <a:off x="101074" y="346426"/>
            <a:ext cx="466183" cy="458327"/>
          </a:xfrm>
          <a:custGeom>
            <a:rect b="b" l="l" r="r" t="t"/>
            <a:pathLst>
              <a:path extrusionOk="0" h="18757" w="18758">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15"/>
          <p:cNvPicPr preferRelativeResize="0"/>
          <p:nvPr/>
        </p:nvPicPr>
        <p:blipFill>
          <a:blip r:embed="rId3">
            <a:alphaModFix/>
          </a:blip>
          <a:stretch>
            <a:fillRect/>
          </a:stretch>
        </p:blipFill>
        <p:spPr>
          <a:xfrm>
            <a:off x="6005375" y="97662"/>
            <a:ext cx="2791125" cy="4948177"/>
          </a:xfrm>
          <a:prstGeom prst="rect">
            <a:avLst/>
          </a:prstGeom>
          <a:noFill/>
          <a:ln>
            <a:noFill/>
          </a:ln>
        </p:spPr>
      </p:pic>
      <p:sp>
        <p:nvSpPr>
          <p:cNvPr id="100" name="Google Shape;100;p15"/>
          <p:cNvSpPr txBox="1"/>
          <p:nvPr>
            <p:ph type="ctrTitle"/>
          </p:nvPr>
        </p:nvSpPr>
        <p:spPr>
          <a:xfrm>
            <a:off x="633725" y="1985784"/>
            <a:ext cx="5008200" cy="104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t>Our App</a:t>
            </a:r>
            <a:endParaRPr sz="6000"/>
          </a:p>
        </p:txBody>
      </p:sp>
      <p:sp>
        <p:nvSpPr>
          <p:cNvPr id="101" name="Google Shape;101;p15"/>
          <p:cNvSpPr/>
          <p:nvPr/>
        </p:nvSpPr>
        <p:spPr>
          <a:xfrm>
            <a:off x="91823" y="4358267"/>
            <a:ext cx="396899" cy="687582"/>
          </a:xfrm>
          <a:custGeom>
            <a:rect b="b" l="l" r="r" t="t"/>
            <a:pathLst>
              <a:path extrusionOk="0" fill="none" h="20508" w="11838">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6"/>
          <p:cNvSpPr txBox="1"/>
          <p:nvPr>
            <p:ph idx="1" type="body"/>
          </p:nvPr>
        </p:nvSpPr>
        <p:spPr>
          <a:xfrm>
            <a:off x="-220900" y="549000"/>
            <a:ext cx="7357200" cy="25215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a:t>We emphasize the importance of the </a:t>
            </a:r>
            <a:r>
              <a:rPr b="1" lang="en" sz="5000"/>
              <a:t>mind-body connection.</a:t>
            </a:r>
            <a:endParaRPr b="1" sz="5000"/>
          </a:p>
        </p:txBody>
      </p:sp>
      <p:grpSp>
        <p:nvGrpSpPr>
          <p:cNvPr id="107" name="Google Shape;107;p16"/>
          <p:cNvGrpSpPr/>
          <p:nvPr/>
        </p:nvGrpSpPr>
        <p:grpSpPr>
          <a:xfrm>
            <a:off x="6834899" y="315006"/>
            <a:ext cx="2120985" cy="4361089"/>
            <a:chOff x="5160100" y="1609475"/>
            <a:chExt cx="975300" cy="2005375"/>
          </a:xfrm>
        </p:grpSpPr>
        <p:sp>
          <p:nvSpPr>
            <p:cNvPr id="108" name="Google Shape;108;p16"/>
            <p:cNvSpPr/>
            <p:nvPr/>
          </p:nvSpPr>
          <p:spPr>
            <a:xfrm>
              <a:off x="5160100" y="1609475"/>
              <a:ext cx="975300" cy="2005375"/>
            </a:xfrm>
            <a:custGeom>
              <a:rect b="b" l="l" r="r" t="t"/>
              <a:pathLst>
                <a:path extrusionOk="0" h="80215" w="39012">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p:nvPr/>
          </p:nvSpPr>
          <p:spPr>
            <a:xfrm>
              <a:off x="5160100" y="1609475"/>
              <a:ext cx="975300" cy="2005375"/>
            </a:xfrm>
            <a:custGeom>
              <a:rect b="b" l="l" r="r" t="t"/>
              <a:pathLst>
                <a:path extrusionOk="0" h="80215" w="39012">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B3B3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 name="Google Shape;110;p16"/>
          <p:cNvSpPr/>
          <p:nvPr/>
        </p:nvSpPr>
        <p:spPr>
          <a:xfrm>
            <a:off x="8005100" y="1450450"/>
            <a:ext cx="169500" cy="149400"/>
          </a:xfrm>
          <a:prstGeom prst="heart">
            <a:avLst/>
          </a:prstGeom>
          <a:solidFill>
            <a:srgbClr val="F24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rot="2700000">
            <a:off x="6994306" y="228052"/>
            <a:ext cx="669489" cy="669489"/>
          </a:xfrm>
          <a:prstGeom prst="teardrop">
            <a:avLst>
              <a:gd fmla="val 100000" name="adj"/>
            </a:avLst>
          </a:prstGeom>
          <a:solidFill>
            <a:srgbClr val="A9D0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 name="Google Shape;112;p16"/>
          <p:cNvGrpSpPr/>
          <p:nvPr/>
        </p:nvGrpSpPr>
        <p:grpSpPr>
          <a:xfrm>
            <a:off x="7132804" y="366561"/>
            <a:ext cx="392496" cy="392496"/>
            <a:chOff x="1278900" y="2333250"/>
            <a:chExt cx="381175" cy="381175"/>
          </a:xfrm>
        </p:grpSpPr>
        <p:sp>
          <p:nvSpPr>
            <p:cNvPr id="113" name="Google Shape;113;p16"/>
            <p:cNvSpPr/>
            <p:nvPr/>
          </p:nvSpPr>
          <p:spPr>
            <a:xfrm>
              <a:off x="1278900" y="2333250"/>
              <a:ext cx="381175" cy="381175"/>
            </a:xfrm>
            <a:custGeom>
              <a:rect b="b" l="l" r="r" t="t"/>
              <a:pathLst>
                <a:path extrusionOk="0" fill="none" h="15247" w="15247">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6"/>
            <p:cNvSpPr/>
            <p:nvPr/>
          </p:nvSpPr>
          <p:spPr>
            <a:xfrm>
              <a:off x="1525475" y="2503125"/>
              <a:ext cx="43875" cy="47525"/>
            </a:xfrm>
            <a:custGeom>
              <a:rect b="b" l="l" r="r" t="t"/>
              <a:pathLst>
                <a:path extrusionOk="0" fill="none" h="1901" w="1755">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a:off x="1369600" y="2503125"/>
              <a:ext cx="43875" cy="47525"/>
            </a:xfrm>
            <a:custGeom>
              <a:rect b="b" l="l" r="r" t="t"/>
              <a:pathLst>
                <a:path extrusionOk="0" fill="none" h="1901" w="1755">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1369600" y="2604200"/>
              <a:ext cx="199750" cy="40825"/>
            </a:xfrm>
            <a:custGeom>
              <a:rect b="b" l="l" r="r" t="t"/>
              <a:pathLst>
                <a:path extrusionOk="0" fill="none" h="1633" w="799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cap="rnd"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6"/>
          <p:cNvSpPr/>
          <p:nvPr/>
        </p:nvSpPr>
        <p:spPr>
          <a:xfrm>
            <a:off x="4205950" y="3919475"/>
            <a:ext cx="716100" cy="392400"/>
          </a:xfrm>
          <a:prstGeom prst="rect">
            <a:avLst/>
          </a:prstGeom>
          <a:solidFill>
            <a:srgbClr val="F7F7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 name="Google Shape;118;p16"/>
          <p:cNvGrpSpPr/>
          <p:nvPr/>
        </p:nvGrpSpPr>
        <p:grpSpPr>
          <a:xfrm>
            <a:off x="4161360" y="3870606"/>
            <a:ext cx="805292" cy="490135"/>
            <a:chOff x="3269900" y="3064500"/>
            <a:chExt cx="432325" cy="263075"/>
          </a:xfrm>
        </p:grpSpPr>
        <p:sp>
          <p:nvSpPr>
            <p:cNvPr id="119" name="Google Shape;119;p16"/>
            <p:cNvSpPr/>
            <p:nvPr/>
          </p:nvSpPr>
          <p:spPr>
            <a:xfrm>
              <a:off x="3269900" y="3064500"/>
              <a:ext cx="432325" cy="263075"/>
            </a:xfrm>
            <a:custGeom>
              <a:rect b="b" l="l" r="r" t="t"/>
              <a:pathLst>
                <a:path extrusionOk="0" fill="none" h="10523" w="17293">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p:nvPr/>
          </p:nvSpPr>
          <p:spPr>
            <a:xfrm>
              <a:off x="3445875" y="3155825"/>
              <a:ext cx="80400" cy="80400"/>
            </a:xfrm>
            <a:custGeom>
              <a:rect b="b" l="l" r="r" t="t"/>
              <a:pathLst>
                <a:path extrusionOk="0" fill="none" h="3216" w="3216">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a:off x="3381925" y="3091900"/>
              <a:ext cx="208275" cy="208275"/>
            </a:xfrm>
            <a:custGeom>
              <a:rect b="b" l="l" r="r" t="t"/>
              <a:pathLst>
                <a:path extrusionOk="0" fill="none" h="8331" w="8331">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17"/>
          <p:cNvSpPr txBox="1"/>
          <p:nvPr>
            <p:ph idx="1" type="body"/>
          </p:nvPr>
        </p:nvSpPr>
        <p:spPr>
          <a:xfrm>
            <a:off x="716200" y="1618400"/>
            <a:ext cx="4427100" cy="3095400"/>
          </a:xfrm>
          <a:prstGeom prst="rect">
            <a:avLst/>
          </a:prstGeom>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Clr>
                <a:srgbClr val="0DB7C4"/>
              </a:buClr>
              <a:buSzPts val="2200"/>
              <a:buChar char="▹"/>
            </a:pPr>
            <a:r>
              <a:rPr lang="en" sz="2200"/>
              <a:t>Speeding recovery from illness</a:t>
            </a:r>
            <a:endParaRPr sz="2200"/>
          </a:p>
          <a:p>
            <a:pPr indent="-368300" lvl="0" marL="457200" rtl="0" algn="l">
              <a:lnSpc>
                <a:spcPct val="150000"/>
              </a:lnSpc>
              <a:spcBef>
                <a:spcPts val="0"/>
              </a:spcBef>
              <a:spcAft>
                <a:spcPts val="0"/>
              </a:spcAft>
              <a:buClr>
                <a:srgbClr val="0DB7C4"/>
              </a:buClr>
              <a:buSzPts val="2200"/>
              <a:buChar char="▹"/>
            </a:pPr>
            <a:r>
              <a:rPr lang="en" sz="2200"/>
              <a:t>Lessening pain and discomfort</a:t>
            </a:r>
            <a:endParaRPr sz="2200"/>
          </a:p>
          <a:p>
            <a:pPr indent="-368300" lvl="0" marL="457200" rtl="0" algn="l">
              <a:lnSpc>
                <a:spcPct val="150000"/>
              </a:lnSpc>
              <a:spcBef>
                <a:spcPts val="0"/>
              </a:spcBef>
              <a:spcAft>
                <a:spcPts val="0"/>
              </a:spcAft>
              <a:buClr>
                <a:srgbClr val="0DB7C4"/>
              </a:buClr>
              <a:buSzPts val="2200"/>
              <a:buChar char="▹"/>
            </a:pPr>
            <a:r>
              <a:rPr lang="en" sz="2200"/>
              <a:t>Shortening hospital stays</a:t>
            </a:r>
            <a:endParaRPr sz="2200"/>
          </a:p>
          <a:p>
            <a:pPr indent="-368300" lvl="0" marL="457200" rtl="0" algn="l">
              <a:lnSpc>
                <a:spcPct val="150000"/>
              </a:lnSpc>
              <a:spcBef>
                <a:spcPts val="0"/>
              </a:spcBef>
              <a:spcAft>
                <a:spcPts val="0"/>
              </a:spcAft>
              <a:buClr>
                <a:srgbClr val="0DB7C4"/>
              </a:buClr>
              <a:buSzPts val="2200"/>
              <a:buChar char="▹"/>
            </a:pPr>
            <a:r>
              <a:rPr lang="en" sz="2200"/>
              <a:t>Increasing mental alertness</a:t>
            </a:r>
            <a:endParaRPr sz="2200"/>
          </a:p>
          <a:p>
            <a:pPr indent="0" lvl="0" marL="0" rtl="0" algn="ctr">
              <a:lnSpc>
                <a:spcPct val="115000"/>
              </a:lnSpc>
              <a:spcBef>
                <a:spcPts val="800"/>
              </a:spcBef>
              <a:spcAft>
                <a:spcPts val="0"/>
              </a:spcAft>
              <a:buNone/>
            </a:pPr>
            <a:r>
              <a:rPr i="1" lang="en" sz="1800"/>
              <a:t>From the Michigan Psychological Association</a:t>
            </a:r>
            <a:endParaRPr i="1" sz="1800"/>
          </a:p>
          <a:p>
            <a:pPr indent="0" lvl="0" marL="0" rtl="0" algn="l">
              <a:spcBef>
                <a:spcPts val="800"/>
              </a:spcBef>
              <a:spcAft>
                <a:spcPts val="0"/>
              </a:spcAft>
              <a:buNone/>
            </a:pPr>
            <a:r>
              <a:t/>
            </a:r>
            <a:endParaRPr>
              <a:solidFill>
                <a:srgbClr val="76A5AF"/>
              </a:solidFill>
              <a:highlight>
                <a:srgbClr val="FFFFFF"/>
              </a:highlight>
              <a:latin typeface="Arial"/>
              <a:ea typeface="Arial"/>
              <a:cs typeface="Arial"/>
              <a:sym typeface="Arial"/>
            </a:endParaRPr>
          </a:p>
          <a:p>
            <a:pPr indent="0" lvl="0" marL="0" rtl="0" algn="l">
              <a:spcBef>
                <a:spcPts val="600"/>
              </a:spcBef>
              <a:spcAft>
                <a:spcPts val="0"/>
              </a:spcAft>
              <a:buNone/>
            </a:pPr>
            <a:r>
              <a:t/>
            </a:r>
            <a:endParaRPr sz="750">
              <a:solidFill>
                <a:schemeClr val="dk1"/>
              </a:solidFill>
              <a:highlight>
                <a:srgbClr val="FFFFFF"/>
              </a:highlight>
              <a:latin typeface="Arial"/>
              <a:ea typeface="Arial"/>
              <a:cs typeface="Arial"/>
              <a:sym typeface="Arial"/>
            </a:endParaRPr>
          </a:p>
          <a:p>
            <a:pPr indent="0" lvl="0" marL="0" rtl="0" algn="l">
              <a:spcBef>
                <a:spcPts val="600"/>
              </a:spcBef>
              <a:spcAft>
                <a:spcPts val="0"/>
              </a:spcAft>
              <a:buClr>
                <a:schemeClr val="dk1"/>
              </a:buClr>
              <a:buSzPts val="1100"/>
              <a:buFont typeface="Arial"/>
              <a:buNone/>
            </a:pPr>
            <a:r>
              <a:t/>
            </a:r>
            <a:endParaRPr sz="750">
              <a:solidFill>
                <a:schemeClr val="dk1"/>
              </a:solidFill>
              <a:highlight>
                <a:srgbClr val="FFFFFF"/>
              </a:highlight>
              <a:latin typeface="Arial"/>
              <a:ea typeface="Arial"/>
              <a:cs typeface="Arial"/>
              <a:sym typeface="Arial"/>
            </a:endParaRPr>
          </a:p>
          <a:p>
            <a:pPr indent="0" lvl="0" marL="0" rtl="0" algn="l">
              <a:spcBef>
                <a:spcPts val="600"/>
              </a:spcBef>
              <a:spcAft>
                <a:spcPts val="0"/>
              </a:spcAft>
              <a:buNone/>
            </a:pPr>
            <a:r>
              <a:t/>
            </a:r>
            <a:endParaRPr/>
          </a:p>
        </p:txBody>
      </p:sp>
      <p:sp>
        <p:nvSpPr>
          <p:cNvPr id="127" name="Google Shape;127;p17"/>
          <p:cNvSpPr txBox="1"/>
          <p:nvPr>
            <p:ph type="title"/>
          </p:nvPr>
        </p:nvSpPr>
        <p:spPr>
          <a:xfrm>
            <a:off x="844425" y="5600"/>
            <a:ext cx="82995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500"/>
              <a:t>What is the </a:t>
            </a:r>
            <a:r>
              <a:rPr b="1" lang="en" sz="4500"/>
              <a:t>mind-body connection</a:t>
            </a:r>
            <a:r>
              <a:rPr lang="en" sz="4500"/>
              <a:t>?</a:t>
            </a:r>
            <a:endParaRPr sz="4500"/>
          </a:p>
        </p:txBody>
      </p:sp>
      <p:sp>
        <p:nvSpPr>
          <p:cNvPr id="128" name="Google Shape;128;p17"/>
          <p:cNvSpPr/>
          <p:nvPr/>
        </p:nvSpPr>
        <p:spPr>
          <a:xfrm>
            <a:off x="78200" y="391163"/>
            <a:ext cx="527039" cy="473064"/>
          </a:xfrm>
          <a:custGeom>
            <a:rect b="b" l="l" r="r" t="t"/>
            <a:pathLst>
              <a:path extrusionOk="0" fill="none" h="14955" w="1666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cap="rnd"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17"/>
          <p:cNvPicPr preferRelativeResize="0"/>
          <p:nvPr/>
        </p:nvPicPr>
        <p:blipFill rotWithShape="1">
          <a:blip r:embed="rId3">
            <a:alphaModFix/>
          </a:blip>
          <a:srcRect b="0" l="21698" r="14125" t="5015"/>
          <a:stretch/>
        </p:blipFill>
        <p:spPr>
          <a:xfrm>
            <a:off x="5384067" y="1286250"/>
            <a:ext cx="3137100" cy="3095400"/>
          </a:xfrm>
          <a:prstGeom prst="ellipse">
            <a:avLst/>
          </a:prstGeom>
          <a:noFill/>
          <a:ln cap="flat" cmpd="sng" w="19050">
            <a:solidFill>
              <a:srgbClr val="9E9E9E"/>
            </a:solidFill>
            <a:prstDash val="dot"/>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A9D039"/>
        </a:solidFill>
      </p:bgPr>
    </p:bg>
    <p:spTree>
      <p:nvGrpSpPr>
        <p:cNvPr id="133" name="Shape 133"/>
        <p:cNvGrpSpPr/>
        <p:nvPr/>
      </p:nvGrpSpPr>
      <p:grpSpPr>
        <a:xfrm>
          <a:off x="0" y="0"/>
          <a:ext cx="0" cy="0"/>
          <a:chOff x="0" y="0"/>
          <a:chExt cx="0" cy="0"/>
        </a:xfrm>
      </p:grpSpPr>
      <p:sp>
        <p:nvSpPr>
          <p:cNvPr id="134" name="Google Shape;134;p18"/>
          <p:cNvSpPr txBox="1"/>
          <p:nvPr>
            <p:ph idx="4294967295" type="ctrTitle"/>
          </p:nvPr>
        </p:nvSpPr>
        <p:spPr>
          <a:xfrm>
            <a:off x="1284425" y="122550"/>
            <a:ext cx="7173900" cy="89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5500">
                <a:solidFill>
                  <a:srgbClr val="FFFFFF"/>
                </a:solidFill>
              </a:rPr>
              <a:t>Primary Research</a:t>
            </a:r>
            <a:endParaRPr b="1" sz="5500">
              <a:solidFill>
                <a:srgbClr val="FFFFFF"/>
              </a:solidFill>
            </a:endParaRPr>
          </a:p>
        </p:txBody>
      </p:sp>
      <p:sp>
        <p:nvSpPr>
          <p:cNvPr id="135" name="Google Shape;135;p18"/>
          <p:cNvSpPr txBox="1"/>
          <p:nvPr>
            <p:ph idx="4294967295" type="subTitle"/>
          </p:nvPr>
        </p:nvSpPr>
        <p:spPr>
          <a:xfrm>
            <a:off x="1284425" y="680683"/>
            <a:ext cx="7173900" cy="46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sz="2400">
                <a:solidFill>
                  <a:srgbClr val="FFFFFF"/>
                </a:solidFill>
              </a:rPr>
              <a:t>Survey with 75 respondents</a:t>
            </a:r>
            <a:endParaRPr i="1" sz="2400">
              <a:solidFill>
                <a:srgbClr val="FFFFFF"/>
              </a:solidFill>
            </a:endParaRPr>
          </a:p>
        </p:txBody>
      </p:sp>
      <p:sp>
        <p:nvSpPr>
          <p:cNvPr id="136" name="Google Shape;136;p18"/>
          <p:cNvSpPr txBox="1"/>
          <p:nvPr>
            <p:ph idx="4294967295" type="ctrTitle"/>
          </p:nvPr>
        </p:nvSpPr>
        <p:spPr>
          <a:xfrm>
            <a:off x="5018225" y="3455975"/>
            <a:ext cx="3333900" cy="89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7200">
                <a:solidFill>
                  <a:srgbClr val="FFFFFF"/>
                </a:solidFill>
              </a:rPr>
              <a:t>$10/hr</a:t>
            </a:r>
            <a:endParaRPr sz="7200">
              <a:solidFill>
                <a:srgbClr val="FFFFFF"/>
              </a:solidFill>
            </a:endParaRPr>
          </a:p>
        </p:txBody>
      </p:sp>
      <p:sp>
        <p:nvSpPr>
          <p:cNvPr id="137" name="Google Shape;137;p18"/>
          <p:cNvSpPr txBox="1"/>
          <p:nvPr>
            <p:ph idx="4294967295" type="subTitle"/>
          </p:nvPr>
        </p:nvSpPr>
        <p:spPr>
          <a:xfrm>
            <a:off x="5018225" y="3997300"/>
            <a:ext cx="3242700" cy="46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solidFill>
                  <a:srgbClr val="FFFFFF"/>
                </a:solidFill>
              </a:rPr>
              <a:t>best price point</a:t>
            </a:r>
            <a:endParaRPr sz="2400">
              <a:solidFill>
                <a:srgbClr val="FFFFFF"/>
              </a:solidFill>
            </a:endParaRPr>
          </a:p>
        </p:txBody>
      </p:sp>
      <p:sp>
        <p:nvSpPr>
          <p:cNvPr id="138" name="Google Shape;138;p18"/>
          <p:cNvSpPr txBox="1"/>
          <p:nvPr>
            <p:ph idx="4294967295" type="ctrTitle"/>
          </p:nvPr>
        </p:nvSpPr>
        <p:spPr>
          <a:xfrm>
            <a:off x="5018225" y="1852475"/>
            <a:ext cx="4037100" cy="89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7200">
                <a:solidFill>
                  <a:srgbClr val="FFFFFF"/>
                </a:solidFill>
              </a:rPr>
              <a:t>90%</a:t>
            </a:r>
            <a:endParaRPr sz="4800">
              <a:solidFill>
                <a:srgbClr val="FFFFFF"/>
              </a:solidFill>
            </a:endParaRPr>
          </a:p>
        </p:txBody>
      </p:sp>
      <p:sp>
        <p:nvSpPr>
          <p:cNvPr id="139" name="Google Shape;139;p18"/>
          <p:cNvSpPr txBox="1"/>
          <p:nvPr>
            <p:ph idx="4294967295" type="subTitle"/>
          </p:nvPr>
        </p:nvSpPr>
        <p:spPr>
          <a:xfrm>
            <a:off x="5018225" y="2340150"/>
            <a:ext cx="4037100" cy="46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solidFill>
                  <a:srgbClr val="FFFFFF"/>
                </a:solidFill>
              </a:rPr>
              <a:t>desire companionship</a:t>
            </a:r>
            <a:endParaRPr sz="2400">
              <a:solidFill>
                <a:srgbClr val="FFFFFF"/>
              </a:solidFill>
            </a:endParaRPr>
          </a:p>
        </p:txBody>
      </p:sp>
      <p:grpSp>
        <p:nvGrpSpPr>
          <p:cNvPr id="140" name="Google Shape;140;p18"/>
          <p:cNvGrpSpPr/>
          <p:nvPr/>
        </p:nvGrpSpPr>
        <p:grpSpPr>
          <a:xfrm>
            <a:off x="52585" y="509111"/>
            <a:ext cx="572161" cy="415244"/>
            <a:chOff x="3932350" y="3714775"/>
            <a:chExt cx="439650" cy="319075"/>
          </a:xfrm>
        </p:grpSpPr>
        <p:sp>
          <p:nvSpPr>
            <p:cNvPr id="141" name="Google Shape;141;p18"/>
            <p:cNvSpPr/>
            <p:nvPr/>
          </p:nvSpPr>
          <p:spPr>
            <a:xfrm>
              <a:off x="3932350" y="3714775"/>
              <a:ext cx="439650" cy="319075"/>
            </a:xfrm>
            <a:custGeom>
              <a:rect b="b" l="l" r="r" t="t"/>
              <a:pathLst>
                <a:path extrusionOk="0" fill="none" h="12763" w="17586">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cap="rnd"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a:off x="39701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p:nvPr/>
          </p:nvSpPr>
          <p:spPr>
            <a:xfrm>
              <a:off x="42788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8"/>
            <p:cNvSpPr/>
            <p:nvPr/>
          </p:nvSpPr>
          <p:spPr>
            <a:xfrm>
              <a:off x="4073000" y="3716600"/>
              <a:ext cx="77350" cy="278900"/>
            </a:xfrm>
            <a:custGeom>
              <a:rect b="b" l="l" r="r" t="t"/>
              <a:pathLst>
                <a:path extrusionOk="0" fill="none" h="11156" w="3094">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cap="rnd"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8"/>
            <p:cNvSpPr/>
            <p:nvPr/>
          </p:nvSpPr>
          <p:spPr>
            <a:xfrm>
              <a:off x="4175900" y="3787250"/>
              <a:ext cx="77350" cy="208250"/>
            </a:xfrm>
            <a:custGeom>
              <a:rect b="b" l="l" r="r" t="t"/>
              <a:pathLst>
                <a:path extrusionOk="0" fill="none" h="8330" w="3094">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cap="rnd"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46" name="Google Shape;146;p18"/>
          <p:cNvPicPr preferRelativeResize="0"/>
          <p:nvPr/>
        </p:nvPicPr>
        <p:blipFill>
          <a:blip r:embed="rId3">
            <a:alphaModFix/>
          </a:blip>
          <a:stretch>
            <a:fillRect/>
          </a:stretch>
        </p:blipFill>
        <p:spPr>
          <a:xfrm>
            <a:off x="1589225" y="1791075"/>
            <a:ext cx="2727400" cy="2727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pic>
        <p:nvPicPr>
          <p:cNvPr id="151" name="Google Shape;151;p19"/>
          <p:cNvPicPr preferRelativeResize="0"/>
          <p:nvPr/>
        </p:nvPicPr>
        <p:blipFill>
          <a:blip r:embed="rId3">
            <a:alphaModFix/>
          </a:blip>
          <a:stretch>
            <a:fillRect/>
          </a:stretch>
        </p:blipFill>
        <p:spPr>
          <a:xfrm>
            <a:off x="1243088" y="152400"/>
            <a:ext cx="6657815" cy="4838700"/>
          </a:xfrm>
          <a:prstGeom prst="rect">
            <a:avLst/>
          </a:prstGeom>
          <a:noFill/>
          <a:ln>
            <a:noFill/>
          </a:ln>
        </p:spPr>
      </p:pic>
      <p:grpSp>
        <p:nvGrpSpPr>
          <p:cNvPr id="152" name="Google Shape;152;p19"/>
          <p:cNvGrpSpPr/>
          <p:nvPr/>
        </p:nvGrpSpPr>
        <p:grpSpPr>
          <a:xfrm>
            <a:off x="54575" y="434125"/>
            <a:ext cx="555762" cy="403343"/>
            <a:chOff x="3932350" y="3714775"/>
            <a:chExt cx="439650" cy="319075"/>
          </a:xfrm>
        </p:grpSpPr>
        <p:sp>
          <p:nvSpPr>
            <p:cNvPr id="153" name="Google Shape;153;p19"/>
            <p:cNvSpPr/>
            <p:nvPr/>
          </p:nvSpPr>
          <p:spPr>
            <a:xfrm>
              <a:off x="3932350" y="3714775"/>
              <a:ext cx="439650" cy="319075"/>
            </a:xfrm>
            <a:custGeom>
              <a:rect b="b" l="l" r="r" t="t"/>
              <a:pathLst>
                <a:path extrusionOk="0" fill="none" h="12763" w="17586">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9"/>
            <p:cNvSpPr/>
            <p:nvPr/>
          </p:nvSpPr>
          <p:spPr>
            <a:xfrm>
              <a:off x="39701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9"/>
            <p:cNvSpPr/>
            <p:nvPr/>
          </p:nvSpPr>
          <p:spPr>
            <a:xfrm>
              <a:off x="4278800" y="3862750"/>
              <a:ext cx="77350" cy="132750"/>
            </a:xfrm>
            <a:custGeom>
              <a:rect b="b" l="l" r="r" t="t"/>
              <a:pathLst>
                <a:path extrusionOk="0" fill="none" h="5310" w="3094">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9"/>
            <p:cNvSpPr/>
            <p:nvPr/>
          </p:nvSpPr>
          <p:spPr>
            <a:xfrm>
              <a:off x="4073000" y="3716600"/>
              <a:ext cx="77350" cy="278900"/>
            </a:xfrm>
            <a:custGeom>
              <a:rect b="b" l="l" r="r" t="t"/>
              <a:pathLst>
                <a:path extrusionOk="0" fill="none" h="11156" w="3094">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9"/>
            <p:cNvSpPr/>
            <p:nvPr/>
          </p:nvSpPr>
          <p:spPr>
            <a:xfrm>
              <a:off x="4175900" y="3787250"/>
              <a:ext cx="77350" cy="208250"/>
            </a:xfrm>
            <a:custGeom>
              <a:rect b="b" l="l" r="r" t="t"/>
              <a:pathLst>
                <a:path extrusionOk="0" fill="none" h="8330" w="3094">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0"/>
          <p:cNvSpPr txBox="1"/>
          <p:nvPr>
            <p:ph type="title"/>
          </p:nvPr>
        </p:nvSpPr>
        <p:spPr>
          <a:xfrm>
            <a:off x="844425" y="5600"/>
            <a:ext cx="52365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000"/>
              <a:t>The Competition</a:t>
            </a:r>
            <a:endParaRPr sz="5000"/>
          </a:p>
        </p:txBody>
      </p:sp>
      <p:sp>
        <p:nvSpPr>
          <p:cNvPr id="163" name="Google Shape;163;p20"/>
          <p:cNvSpPr txBox="1"/>
          <p:nvPr>
            <p:ph idx="1" type="body"/>
          </p:nvPr>
        </p:nvSpPr>
        <p:spPr>
          <a:xfrm>
            <a:off x="768225" y="1273825"/>
            <a:ext cx="3713100" cy="33216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b="1" lang="en" sz="2200"/>
              <a:t>Bedside, by Tanooki Labs</a:t>
            </a:r>
            <a:endParaRPr b="1" sz="2200"/>
          </a:p>
          <a:p>
            <a:pPr indent="-368300" lvl="0" marL="457200" rtl="0" algn="l">
              <a:lnSpc>
                <a:spcPct val="115000"/>
              </a:lnSpc>
              <a:spcBef>
                <a:spcPts val="600"/>
              </a:spcBef>
              <a:spcAft>
                <a:spcPts val="0"/>
              </a:spcAft>
              <a:buSzPts val="2200"/>
              <a:buChar char="▹"/>
            </a:pPr>
            <a:r>
              <a:rPr lang="en" sz="2200"/>
              <a:t>Mobile-friendly website</a:t>
            </a:r>
            <a:endParaRPr sz="2200"/>
          </a:p>
          <a:p>
            <a:pPr indent="-368300" lvl="0" marL="457200" rtl="0" algn="l">
              <a:lnSpc>
                <a:spcPct val="115000"/>
              </a:lnSpc>
              <a:spcBef>
                <a:spcPts val="0"/>
              </a:spcBef>
              <a:spcAft>
                <a:spcPts val="0"/>
              </a:spcAft>
              <a:buSzPts val="2200"/>
              <a:buChar char="▹"/>
            </a:pPr>
            <a:r>
              <a:rPr lang="en" sz="2200"/>
              <a:t>Coordinates hospital visits</a:t>
            </a:r>
            <a:endParaRPr sz="2200"/>
          </a:p>
          <a:p>
            <a:pPr indent="-368300" lvl="0" marL="457200" rtl="0" algn="l">
              <a:lnSpc>
                <a:spcPct val="115000"/>
              </a:lnSpc>
              <a:spcBef>
                <a:spcPts val="0"/>
              </a:spcBef>
              <a:spcAft>
                <a:spcPts val="0"/>
              </a:spcAft>
              <a:buSzPts val="2200"/>
              <a:buChar char="▹"/>
            </a:pPr>
            <a:r>
              <a:rPr lang="en" sz="2200"/>
              <a:t>Updates &amp; messages loved ones</a:t>
            </a:r>
            <a:endParaRPr sz="2200"/>
          </a:p>
          <a:p>
            <a:pPr indent="-368300" lvl="0" marL="457200" rtl="0" algn="l">
              <a:lnSpc>
                <a:spcPct val="115000"/>
              </a:lnSpc>
              <a:spcBef>
                <a:spcPts val="0"/>
              </a:spcBef>
              <a:spcAft>
                <a:spcPts val="0"/>
              </a:spcAft>
              <a:buSzPts val="2200"/>
              <a:buChar char="▹"/>
            </a:pPr>
            <a:r>
              <a:rPr lang="en" sz="2200"/>
              <a:t>Free account</a:t>
            </a:r>
            <a:endParaRPr sz="2200"/>
          </a:p>
        </p:txBody>
      </p:sp>
      <p:sp>
        <p:nvSpPr>
          <p:cNvPr id="164" name="Google Shape;164;p20"/>
          <p:cNvSpPr txBox="1"/>
          <p:nvPr>
            <p:ph idx="2" type="body"/>
          </p:nvPr>
        </p:nvSpPr>
        <p:spPr>
          <a:xfrm>
            <a:off x="5230800" y="1273825"/>
            <a:ext cx="3406500" cy="33216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b="1" lang="en" sz="2200"/>
              <a:t>JeffConnect</a:t>
            </a:r>
            <a:endParaRPr b="1" sz="2200"/>
          </a:p>
          <a:p>
            <a:pPr indent="-368300" lvl="0" marL="457200" rtl="0" algn="l">
              <a:lnSpc>
                <a:spcPct val="115000"/>
              </a:lnSpc>
              <a:spcBef>
                <a:spcPts val="600"/>
              </a:spcBef>
              <a:spcAft>
                <a:spcPts val="0"/>
              </a:spcAft>
              <a:buSzPts val="2200"/>
              <a:buChar char="▹"/>
            </a:pPr>
            <a:r>
              <a:rPr lang="en" sz="2200"/>
              <a:t>Jefferson Hospital app</a:t>
            </a:r>
            <a:endParaRPr sz="2200"/>
          </a:p>
          <a:p>
            <a:pPr indent="-368300" lvl="0" marL="457200" rtl="0" algn="l">
              <a:lnSpc>
                <a:spcPct val="115000"/>
              </a:lnSpc>
              <a:spcBef>
                <a:spcPts val="0"/>
              </a:spcBef>
              <a:spcAft>
                <a:spcPts val="0"/>
              </a:spcAft>
              <a:buSzPts val="2200"/>
              <a:buChar char="▹"/>
            </a:pPr>
            <a:r>
              <a:rPr lang="en" sz="2200"/>
              <a:t>Virtual ER visit</a:t>
            </a:r>
            <a:endParaRPr sz="2200"/>
          </a:p>
          <a:p>
            <a:pPr indent="-368300" lvl="0" marL="457200" rtl="0" algn="l">
              <a:lnSpc>
                <a:spcPct val="115000"/>
              </a:lnSpc>
              <a:spcBef>
                <a:spcPts val="0"/>
              </a:spcBef>
              <a:spcAft>
                <a:spcPts val="0"/>
              </a:spcAft>
              <a:buSzPts val="2200"/>
              <a:buChar char="▹"/>
            </a:pPr>
            <a:r>
              <a:rPr lang="en" sz="2200"/>
              <a:t>Via smartphone or computer with webcam</a:t>
            </a:r>
            <a:endParaRPr sz="2200"/>
          </a:p>
          <a:p>
            <a:pPr indent="-368300" lvl="0" marL="457200" rtl="0" algn="l">
              <a:lnSpc>
                <a:spcPct val="115000"/>
              </a:lnSpc>
              <a:spcBef>
                <a:spcPts val="0"/>
              </a:spcBef>
              <a:spcAft>
                <a:spcPts val="0"/>
              </a:spcAft>
              <a:buSzPts val="2200"/>
              <a:buChar char="▹"/>
            </a:pPr>
            <a:r>
              <a:rPr lang="en" sz="2200"/>
              <a:t>$49 per visit</a:t>
            </a:r>
            <a:endParaRPr sz="2200"/>
          </a:p>
        </p:txBody>
      </p:sp>
      <p:cxnSp>
        <p:nvCxnSpPr>
          <p:cNvPr id="165" name="Google Shape;165;p20"/>
          <p:cNvCxnSpPr/>
          <p:nvPr/>
        </p:nvCxnSpPr>
        <p:spPr>
          <a:xfrm>
            <a:off x="4665550" y="1688950"/>
            <a:ext cx="0" cy="2252700"/>
          </a:xfrm>
          <a:prstGeom prst="straightConnector1">
            <a:avLst/>
          </a:prstGeom>
          <a:noFill/>
          <a:ln cap="flat" cmpd="sng" w="9525">
            <a:solidFill>
              <a:srgbClr val="0DB7C4"/>
            </a:solidFill>
            <a:prstDash val="solid"/>
            <a:round/>
            <a:headEnd len="med" w="med" type="none"/>
            <a:tailEnd len="med" w="med" type="none"/>
          </a:ln>
        </p:spPr>
      </p:cxnSp>
      <p:sp>
        <p:nvSpPr>
          <p:cNvPr id="166" name="Google Shape;166;p20"/>
          <p:cNvSpPr/>
          <p:nvPr/>
        </p:nvSpPr>
        <p:spPr>
          <a:xfrm>
            <a:off x="65098" y="340450"/>
            <a:ext cx="538091" cy="470289"/>
          </a:xfrm>
          <a:custGeom>
            <a:rect b="b" l="l" r="r" t="t"/>
            <a:pathLst>
              <a:path extrusionOk="0" fill="none" h="14176" w="16221">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1"/>
          <p:cNvSpPr txBox="1"/>
          <p:nvPr>
            <p:ph type="title"/>
          </p:nvPr>
        </p:nvSpPr>
        <p:spPr>
          <a:xfrm>
            <a:off x="844425" y="5600"/>
            <a:ext cx="45594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000"/>
              <a:t>More Competition</a:t>
            </a:r>
            <a:endParaRPr sz="5000"/>
          </a:p>
        </p:txBody>
      </p:sp>
      <p:sp>
        <p:nvSpPr>
          <p:cNvPr id="172" name="Google Shape;172;p21"/>
          <p:cNvSpPr txBox="1"/>
          <p:nvPr>
            <p:ph idx="1" type="body"/>
          </p:nvPr>
        </p:nvSpPr>
        <p:spPr>
          <a:xfrm>
            <a:off x="965475" y="1510125"/>
            <a:ext cx="4689600" cy="2602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b="1" lang="en"/>
              <a:t>Patient Sitter</a:t>
            </a:r>
            <a:endParaRPr b="1"/>
          </a:p>
          <a:p>
            <a:pPr indent="-381000" lvl="0" marL="457200" rtl="0" algn="l">
              <a:lnSpc>
                <a:spcPct val="115000"/>
              </a:lnSpc>
              <a:spcBef>
                <a:spcPts val="600"/>
              </a:spcBef>
              <a:spcAft>
                <a:spcPts val="0"/>
              </a:spcAft>
              <a:buSzPts val="2400"/>
              <a:buChar char="▹"/>
            </a:pPr>
            <a:r>
              <a:rPr lang="en"/>
              <a:t>Monitors behavior and health</a:t>
            </a:r>
            <a:endParaRPr/>
          </a:p>
          <a:p>
            <a:pPr indent="-381000" lvl="0" marL="457200" rtl="0" algn="l">
              <a:lnSpc>
                <a:spcPct val="115000"/>
              </a:lnSpc>
              <a:spcBef>
                <a:spcPts val="0"/>
              </a:spcBef>
              <a:spcAft>
                <a:spcPts val="0"/>
              </a:spcAft>
              <a:buSzPts val="2400"/>
              <a:buChar char="▹"/>
            </a:pPr>
            <a:r>
              <a:rPr lang="en"/>
              <a:t>Patient transport</a:t>
            </a:r>
            <a:endParaRPr/>
          </a:p>
          <a:p>
            <a:pPr indent="-381000" lvl="0" marL="457200" rtl="0" algn="l">
              <a:lnSpc>
                <a:spcPct val="115000"/>
              </a:lnSpc>
              <a:spcBef>
                <a:spcPts val="0"/>
              </a:spcBef>
              <a:spcAft>
                <a:spcPts val="0"/>
              </a:spcAft>
              <a:buSzPts val="2400"/>
              <a:buChar char="▹"/>
            </a:pPr>
            <a:r>
              <a:rPr lang="en"/>
              <a:t>Reports to staff</a:t>
            </a:r>
            <a:endParaRPr/>
          </a:p>
          <a:p>
            <a:pPr indent="-381000" lvl="0" marL="457200" rtl="0" algn="l">
              <a:lnSpc>
                <a:spcPct val="115000"/>
              </a:lnSpc>
              <a:spcBef>
                <a:spcPts val="0"/>
              </a:spcBef>
              <a:spcAft>
                <a:spcPts val="0"/>
              </a:spcAft>
              <a:buSzPts val="2400"/>
              <a:buChar char="▹"/>
            </a:pPr>
            <a:r>
              <a:rPr lang="en"/>
              <a:t>Particular patients</a:t>
            </a:r>
            <a:endParaRPr/>
          </a:p>
        </p:txBody>
      </p:sp>
      <p:sp>
        <p:nvSpPr>
          <p:cNvPr id="173" name="Google Shape;173;p21"/>
          <p:cNvSpPr/>
          <p:nvPr/>
        </p:nvSpPr>
        <p:spPr>
          <a:xfrm>
            <a:off x="65098" y="340450"/>
            <a:ext cx="538091" cy="470289"/>
          </a:xfrm>
          <a:custGeom>
            <a:rect b="b" l="l" r="r" t="t"/>
            <a:pathLst>
              <a:path extrusionOk="0" fill="none" h="14176" w="16221">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21"/>
          <p:cNvPicPr preferRelativeResize="0"/>
          <p:nvPr/>
        </p:nvPicPr>
        <p:blipFill>
          <a:blip r:embed="rId3">
            <a:alphaModFix/>
          </a:blip>
          <a:stretch>
            <a:fillRect/>
          </a:stretch>
        </p:blipFill>
        <p:spPr>
          <a:xfrm>
            <a:off x="5990175" y="1429711"/>
            <a:ext cx="2755950" cy="2763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2"/>
          <p:cNvSpPr txBox="1"/>
          <p:nvPr>
            <p:ph type="title"/>
          </p:nvPr>
        </p:nvSpPr>
        <p:spPr>
          <a:xfrm>
            <a:off x="154325" y="1292400"/>
            <a:ext cx="1692900" cy="114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SWOT</a:t>
            </a:r>
            <a:endParaRPr sz="5000"/>
          </a:p>
        </p:txBody>
      </p:sp>
      <p:grpSp>
        <p:nvGrpSpPr>
          <p:cNvPr id="180" name="Google Shape;180;p22"/>
          <p:cNvGrpSpPr/>
          <p:nvPr/>
        </p:nvGrpSpPr>
        <p:grpSpPr>
          <a:xfrm>
            <a:off x="407527" y="130787"/>
            <a:ext cx="894559" cy="858122"/>
            <a:chOff x="5233525" y="4954450"/>
            <a:chExt cx="538275" cy="516350"/>
          </a:xfrm>
        </p:grpSpPr>
        <p:sp>
          <p:nvSpPr>
            <p:cNvPr id="181" name="Google Shape;181;p22"/>
            <p:cNvSpPr/>
            <p:nvPr/>
          </p:nvSpPr>
          <p:spPr>
            <a:xfrm>
              <a:off x="5637825" y="4954450"/>
              <a:ext cx="89525" cy="89525"/>
            </a:xfrm>
            <a:custGeom>
              <a:rect b="b" l="l" r="r" t="t"/>
              <a:pathLst>
                <a:path extrusionOk="0" fill="none" h="3581" w="3581">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2"/>
            <p:cNvSpPr/>
            <p:nvPr/>
          </p:nvSpPr>
          <p:spPr>
            <a:xfrm>
              <a:off x="5323025" y="4980625"/>
              <a:ext cx="88925" cy="88925"/>
            </a:xfrm>
            <a:custGeom>
              <a:rect b="b" l="l" r="r" t="t"/>
              <a:pathLst>
                <a:path extrusionOk="0" fill="none" h="3557" w="3557">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2"/>
            <p:cNvSpPr/>
            <p:nvPr/>
          </p:nvSpPr>
          <p:spPr>
            <a:xfrm>
              <a:off x="5233525" y="5255225"/>
              <a:ext cx="89525" cy="89525"/>
            </a:xfrm>
            <a:custGeom>
              <a:rect b="b" l="l" r="r" t="t"/>
              <a:pathLst>
                <a:path extrusionOk="0" fill="none" h="3581" w="3581">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2"/>
            <p:cNvSpPr/>
            <p:nvPr/>
          </p:nvSpPr>
          <p:spPr>
            <a:xfrm>
              <a:off x="5453325" y="5382475"/>
              <a:ext cx="88925" cy="88325"/>
            </a:xfrm>
            <a:custGeom>
              <a:rect b="b" l="l" r="r" t="t"/>
              <a:pathLst>
                <a:path extrusionOk="0" fill="none" h="3533" w="3557">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2"/>
            <p:cNvSpPr/>
            <p:nvPr/>
          </p:nvSpPr>
          <p:spPr>
            <a:xfrm>
              <a:off x="5682875" y="5188875"/>
              <a:ext cx="88925" cy="89525"/>
            </a:xfrm>
            <a:custGeom>
              <a:rect b="b" l="l" r="r" t="t"/>
              <a:pathLst>
                <a:path extrusionOk="0" fill="none" h="3581" w="3557">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2"/>
            <p:cNvSpPr/>
            <p:nvPr/>
          </p:nvSpPr>
          <p:spPr>
            <a:xfrm>
              <a:off x="5411925" y="5110925"/>
              <a:ext cx="188775" cy="189400"/>
            </a:xfrm>
            <a:custGeom>
              <a:rect b="b" l="l" r="r" t="t"/>
              <a:pathLst>
                <a:path extrusionOk="0" fill="none" h="7576" w="7551">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2"/>
            <p:cNvSpPr/>
            <p:nvPr/>
          </p:nvSpPr>
          <p:spPr>
            <a:xfrm>
              <a:off x="5367475" y="5025075"/>
              <a:ext cx="81600" cy="105975"/>
            </a:xfrm>
            <a:custGeom>
              <a:rect b="b" l="l" r="r" t="t"/>
              <a:pathLst>
                <a:path extrusionOk="0" fill="none" h="4239" w="3264">
                  <a:moveTo>
                    <a:pt x="0" y="1"/>
                  </a:moveTo>
                  <a:lnTo>
                    <a:pt x="3264" y="4238"/>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2"/>
            <p:cNvSpPr/>
            <p:nvPr/>
          </p:nvSpPr>
          <p:spPr>
            <a:xfrm>
              <a:off x="5567800" y="4999500"/>
              <a:ext cx="115100" cy="133975"/>
            </a:xfrm>
            <a:custGeom>
              <a:rect b="b" l="l" r="r" t="t"/>
              <a:pathLst>
                <a:path extrusionOk="0" fill="none" h="5359" w="4604">
                  <a:moveTo>
                    <a:pt x="0" y="5359"/>
                  </a:moveTo>
                  <a:lnTo>
                    <a:pt x="4603"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2"/>
            <p:cNvSpPr/>
            <p:nvPr/>
          </p:nvSpPr>
          <p:spPr>
            <a:xfrm>
              <a:off x="5600075" y="5217475"/>
              <a:ext cx="127275" cy="16475"/>
            </a:xfrm>
            <a:custGeom>
              <a:rect b="b" l="l" r="r" t="t"/>
              <a:pathLst>
                <a:path extrusionOk="0" fill="none" h="659" w="5091">
                  <a:moveTo>
                    <a:pt x="5090" y="658"/>
                  </a:moveTo>
                  <a:lnTo>
                    <a:pt x="0"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2"/>
            <p:cNvSpPr/>
            <p:nvPr/>
          </p:nvSpPr>
          <p:spPr>
            <a:xfrm>
              <a:off x="5497775" y="5299675"/>
              <a:ext cx="4900" cy="126675"/>
            </a:xfrm>
            <a:custGeom>
              <a:rect b="b" l="l" r="r" t="t"/>
              <a:pathLst>
                <a:path extrusionOk="0" fill="none" h="5067" w="196">
                  <a:moveTo>
                    <a:pt x="0" y="5067"/>
                  </a:moveTo>
                  <a:lnTo>
                    <a:pt x="195"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2"/>
            <p:cNvSpPr/>
            <p:nvPr/>
          </p:nvSpPr>
          <p:spPr>
            <a:xfrm>
              <a:off x="5277975" y="5241825"/>
              <a:ext cx="141275" cy="58500"/>
            </a:xfrm>
            <a:custGeom>
              <a:rect b="b" l="l" r="r" t="t"/>
              <a:pathLst>
                <a:path extrusionOk="0" fill="none" h="2340" w="5651">
                  <a:moveTo>
                    <a:pt x="0" y="2339"/>
                  </a:moveTo>
                  <a:lnTo>
                    <a:pt x="5651"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92" name="Google Shape;192;p22"/>
          <p:cNvPicPr preferRelativeResize="0"/>
          <p:nvPr/>
        </p:nvPicPr>
        <p:blipFill>
          <a:blip r:embed="rId3">
            <a:alphaModFix/>
          </a:blip>
          <a:stretch>
            <a:fillRect/>
          </a:stretch>
        </p:blipFill>
        <p:spPr>
          <a:xfrm>
            <a:off x="2226225" y="65375"/>
            <a:ext cx="6644921" cy="50127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3"/>
          <p:cNvSpPr txBox="1"/>
          <p:nvPr>
            <p:ph type="title"/>
          </p:nvPr>
        </p:nvSpPr>
        <p:spPr>
          <a:xfrm>
            <a:off x="898125" y="85100"/>
            <a:ext cx="6318600" cy="1338300"/>
          </a:xfrm>
          <a:prstGeom prst="rect">
            <a:avLst/>
          </a:prstGeom>
        </p:spPr>
        <p:txBody>
          <a:bodyPr anchorCtr="0" anchor="b"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5000">
                <a:solidFill>
                  <a:srgbClr val="0DB7C4"/>
                </a:solidFill>
              </a:rPr>
              <a:t>Our </a:t>
            </a:r>
            <a:r>
              <a:rPr b="1" lang="en" sz="5000">
                <a:solidFill>
                  <a:srgbClr val="0DB7C4"/>
                </a:solidFill>
              </a:rPr>
              <a:t>target</a:t>
            </a:r>
            <a:r>
              <a:rPr lang="en" sz="5000">
                <a:solidFill>
                  <a:srgbClr val="0DB7C4"/>
                </a:solidFill>
              </a:rPr>
              <a:t> demographic</a:t>
            </a:r>
            <a:endParaRPr sz="5000">
              <a:solidFill>
                <a:srgbClr val="0DB7C4"/>
              </a:solidFill>
            </a:endParaRPr>
          </a:p>
        </p:txBody>
      </p:sp>
      <p:sp>
        <p:nvSpPr>
          <p:cNvPr id="198" name="Google Shape;198;p23"/>
          <p:cNvSpPr txBox="1"/>
          <p:nvPr>
            <p:ph idx="4294967295" type="body"/>
          </p:nvPr>
        </p:nvSpPr>
        <p:spPr>
          <a:xfrm>
            <a:off x="1145850" y="994850"/>
            <a:ext cx="6864300" cy="3824700"/>
          </a:xfrm>
          <a:prstGeom prst="rect">
            <a:avLst/>
          </a:prstGeom>
        </p:spPr>
        <p:txBody>
          <a:bodyPr anchorCtr="0" anchor="t" bIns="91425" lIns="91425" spcFirstLastPara="1" rIns="91425" wrap="square" tIns="91425">
            <a:noAutofit/>
          </a:bodyPr>
          <a:lstStyle/>
          <a:p>
            <a:pPr indent="-368300" lvl="0" marL="457200" marR="0" rtl="0" algn="l">
              <a:lnSpc>
                <a:spcPct val="150000"/>
              </a:lnSpc>
              <a:spcBef>
                <a:spcPts val="600"/>
              </a:spcBef>
              <a:spcAft>
                <a:spcPts val="0"/>
              </a:spcAft>
              <a:buClr>
                <a:srgbClr val="0DB7C4"/>
              </a:buClr>
              <a:buSzPts val="2200"/>
              <a:buFont typeface="Source Sans Pro"/>
              <a:buChar char="▹"/>
            </a:pPr>
            <a:r>
              <a:rPr lang="en" sz="2200"/>
              <a:t>25-55 year olds in the Greater Philadelphia Area</a:t>
            </a:r>
            <a:endParaRPr sz="2200"/>
          </a:p>
          <a:p>
            <a:pPr indent="-368300" lvl="0" marL="457200" marR="0" rtl="0" algn="l">
              <a:lnSpc>
                <a:spcPct val="150000"/>
              </a:lnSpc>
              <a:spcBef>
                <a:spcPts val="0"/>
              </a:spcBef>
              <a:spcAft>
                <a:spcPts val="0"/>
              </a:spcAft>
              <a:buSzPts val="2200"/>
              <a:buChar char="▹"/>
            </a:pPr>
            <a:r>
              <a:rPr lang="en" sz="2200"/>
              <a:t>Members of the workforce</a:t>
            </a:r>
            <a:endParaRPr sz="2200"/>
          </a:p>
          <a:p>
            <a:pPr indent="-368300" lvl="0" marL="457200" marR="0" rtl="0" algn="l">
              <a:lnSpc>
                <a:spcPct val="150000"/>
              </a:lnSpc>
              <a:spcBef>
                <a:spcPts val="0"/>
              </a:spcBef>
              <a:spcAft>
                <a:spcPts val="0"/>
              </a:spcAft>
              <a:buSzPts val="2200"/>
              <a:buChar char="▹"/>
            </a:pPr>
            <a:r>
              <a:rPr lang="en" sz="2200"/>
              <a:t>Middle to upper-middle class</a:t>
            </a:r>
            <a:endParaRPr sz="2200"/>
          </a:p>
          <a:p>
            <a:pPr indent="-368300" lvl="0" marL="457200" marR="0" rtl="0" algn="l">
              <a:lnSpc>
                <a:spcPct val="150000"/>
              </a:lnSpc>
              <a:spcBef>
                <a:spcPts val="0"/>
              </a:spcBef>
              <a:spcAft>
                <a:spcPts val="0"/>
              </a:spcAft>
              <a:buSzPts val="2200"/>
              <a:buChar char="▹"/>
            </a:pPr>
            <a:r>
              <a:rPr lang="en" sz="2200"/>
              <a:t>Have loved ones to take care of</a:t>
            </a:r>
            <a:endParaRPr sz="2200"/>
          </a:p>
          <a:p>
            <a:pPr indent="-368300" lvl="0" marL="457200" marR="0" rtl="0" algn="l">
              <a:lnSpc>
                <a:spcPct val="150000"/>
              </a:lnSpc>
              <a:spcBef>
                <a:spcPts val="0"/>
              </a:spcBef>
              <a:spcAft>
                <a:spcPts val="0"/>
              </a:spcAft>
              <a:buSzPts val="2200"/>
              <a:buChar char="▹"/>
            </a:pPr>
            <a:r>
              <a:rPr b="1" lang="en" sz="2200"/>
              <a:t>Psychographics</a:t>
            </a:r>
            <a:endParaRPr b="1" sz="2200"/>
          </a:p>
          <a:p>
            <a:pPr indent="-368300" lvl="1" marL="914400" marR="0" rtl="0" algn="l">
              <a:lnSpc>
                <a:spcPct val="115000"/>
              </a:lnSpc>
              <a:spcBef>
                <a:spcPts val="0"/>
              </a:spcBef>
              <a:spcAft>
                <a:spcPts val="0"/>
              </a:spcAft>
              <a:buSzPts val="2200"/>
              <a:buChar char="▸"/>
            </a:pPr>
            <a:r>
              <a:rPr lang="en" sz="2200"/>
              <a:t>Thinkers</a:t>
            </a:r>
            <a:endParaRPr sz="2200"/>
          </a:p>
          <a:p>
            <a:pPr indent="-368300" lvl="1" marL="914400" marR="0" rtl="0" algn="l">
              <a:lnSpc>
                <a:spcPct val="115000"/>
              </a:lnSpc>
              <a:spcBef>
                <a:spcPts val="0"/>
              </a:spcBef>
              <a:spcAft>
                <a:spcPts val="0"/>
              </a:spcAft>
              <a:buSzPts val="2200"/>
              <a:buChar char="▸"/>
            </a:pPr>
            <a:r>
              <a:rPr lang="en" sz="2200"/>
              <a:t>Achievers</a:t>
            </a:r>
            <a:endParaRPr sz="2200"/>
          </a:p>
          <a:p>
            <a:pPr indent="-368300" lvl="1" marL="914400" marR="0" rtl="0" algn="l">
              <a:lnSpc>
                <a:spcPct val="115000"/>
              </a:lnSpc>
              <a:spcBef>
                <a:spcPts val="0"/>
              </a:spcBef>
              <a:spcAft>
                <a:spcPts val="0"/>
              </a:spcAft>
              <a:buSzPts val="2200"/>
              <a:buChar char="▸"/>
            </a:pPr>
            <a:r>
              <a:rPr lang="en" sz="2200"/>
              <a:t>Believers</a:t>
            </a:r>
            <a:endParaRPr sz="2200"/>
          </a:p>
          <a:p>
            <a:pPr indent="0" lvl="0" marL="0" rtl="0" algn="l">
              <a:spcBef>
                <a:spcPts val="600"/>
              </a:spcBef>
              <a:spcAft>
                <a:spcPts val="0"/>
              </a:spcAft>
              <a:buNone/>
            </a:pPr>
            <a:r>
              <a:t/>
            </a:r>
            <a:endParaRPr sz="1300"/>
          </a:p>
        </p:txBody>
      </p:sp>
      <p:grpSp>
        <p:nvGrpSpPr>
          <p:cNvPr id="199" name="Google Shape;199;p23"/>
          <p:cNvGrpSpPr/>
          <p:nvPr/>
        </p:nvGrpSpPr>
        <p:grpSpPr>
          <a:xfrm>
            <a:off x="78756" y="293058"/>
            <a:ext cx="507469" cy="532029"/>
            <a:chOff x="5961125" y="1623900"/>
            <a:chExt cx="427450" cy="448175"/>
          </a:xfrm>
        </p:grpSpPr>
        <p:sp>
          <p:nvSpPr>
            <p:cNvPr id="200" name="Google Shape;200;p23"/>
            <p:cNvSpPr/>
            <p:nvPr/>
          </p:nvSpPr>
          <p:spPr>
            <a:xfrm>
              <a:off x="5961125" y="1678700"/>
              <a:ext cx="376925" cy="376925"/>
            </a:xfrm>
            <a:custGeom>
              <a:rect b="b" l="l" r="r" t="t"/>
              <a:pathLst>
                <a:path extrusionOk="0" fill="none" h="15077" w="15077">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3"/>
            <p:cNvSpPr/>
            <p:nvPr/>
          </p:nvSpPr>
          <p:spPr>
            <a:xfrm>
              <a:off x="6009825" y="1727425"/>
              <a:ext cx="279500" cy="279500"/>
            </a:xfrm>
            <a:custGeom>
              <a:rect b="b" l="l" r="r" t="t"/>
              <a:pathLst>
                <a:path extrusionOk="0" fill="none" h="11180" w="1118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3"/>
            <p:cNvSpPr/>
            <p:nvPr/>
          </p:nvSpPr>
          <p:spPr>
            <a:xfrm>
              <a:off x="6107250" y="1824850"/>
              <a:ext cx="84650" cy="84650"/>
            </a:xfrm>
            <a:custGeom>
              <a:rect b="b" l="l" r="r" t="t"/>
              <a:pathLst>
                <a:path extrusionOk="0" fill="none" h="3386" w="3386">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3"/>
            <p:cNvSpPr/>
            <p:nvPr/>
          </p:nvSpPr>
          <p:spPr>
            <a:xfrm>
              <a:off x="6058550" y="1776125"/>
              <a:ext cx="182075" cy="182075"/>
            </a:xfrm>
            <a:custGeom>
              <a:rect b="b" l="l" r="r" t="t"/>
              <a:pathLst>
                <a:path extrusionOk="0" fill="none" h="7283" w="7283">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3"/>
            <p:cNvSpPr/>
            <p:nvPr/>
          </p:nvSpPr>
          <p:spPr>
            <a:xfrm>
              <a:off x="5971475" y="2001400"/>
              <a:ext cx="74925" cy="70675"/>
            </a:xfrm>
            <a:custGeom>
              <a:rect b="b" l="l" r="r" t="t"/>
              <a:pathLst>
                <a:path extrusionOk="0" fill="none" h="2827" w="2997">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3"/>
            <p:cNvSpPr/>
            <p:nvPr/>
          </p:nvSpPr>
          <p:spPr>
            <a:xfrm>
              <a:off x="6253375" y="2001400"/>
              <a:ext cx="74325" cy="70675"/>
            </a:xfrm>
            <a:custGeom>
              <a:rect b="b" l="l" r="r" t="t"/>
              <a:pathLst>
                <a:path extrusionOk="0" fill="none" h="2827" w="2973">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3"/>
            <p:cNvSpPr/>
            <p:nvPr/>
          </p:nvSpPr>
          <p:spPr>
            <a:xfrm>
              <a:off x="6137700" y="1623900"/>
              <a:ext cx="250875" cy="255150"/>
            </a:xfrm>
            <a:custGeom>
              <a:rect b="b" l="l" r="r" t="t"/>
              <a:pathLst>
                <a:path extrusionOk="0" fill="none" h="10206" w="10035">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4"/>
          <p:cNvSpPr txBox="1"/>
          <p:nvPr>
            <p:ph type="title"/>
          </p:nvPr>
        </p:nvSpPr>
        <p:spPr>
          <a:xfrm>
            <a:off x="844425" y="158000"/>
            <a:ext cx="69033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Persona: </a:t>
            </a:r>
            <a:endParaRPr sz="4000"/>
          </a:p>
          <a:p>
            <a:pPr indent="0" lvl="0" marL="0" rtl="0" algn="l">
              <a:spcBef>
                <a:spcPts val="0"/>
              </a:spcBef>
              <a:spcAft>
                <a:spcPts val="0"/>
              </a:spcAft>
              <a:buNone/>
            </a:pPr>
            <a:r>
              <a:rPr b="1" lang="en" sz="4000"/>
              <a:t>Anna Estevez-Martino</a:t>
            </a:r>
            <a:endParaRPr b="1" sz="4000"/>
          </a:p>
        </p:txBody>
      </p:sp>
      <p:pic>
        <p:nvPicPr>
          <p:cNvPr id="212" name="Google Shape;212;p24"/>
          <p:cNvPicPr preferRelativeResize="0"/>
          <p:nvPr/>
        </p:nvPicPr>
        <p:blipFill>
          <a:blip r:embed="rId3">
            <a:alphaModFix/>
          </a:blip>
          <a:stretch>
            <a:fillRect/>
          </a:stretch>
        </p:blipFill>
        <p:spPr>
          <a:xfrm>
            <a:off x="5721750" y="1660500"/>
            <a:ext cx="3483000" cy="3483000"/>
          </a:xfrm>
          <a:prstGeom prst="rect">
            <a:avLst/>
          </a:prstGeom>
          <a:noFill/>
          <a:ln>
            <a:noFill/>
          </a:ln>
        </p:spPr>
      </p:pic>
      <p:sp>
        <p:nvSpPr>
          <p:cNvPr id="213" name="Google Shape;213;p24"/>
          <p:cNvSpPr txBox="1"/>
          <p:nvPr>
            <p:ph idx="1" type="body"/>
          </p:nvPr>
        </p:nvSpPr>
        <p:spPr>
          <a:xfrm>
            <a:off x="844425" y="1368800"/>
            <a:ext cx="5340900" cy="3683700"/>
          </a:xfrm>
          <a:prstGeom prst="rect">
            <a:avLst/>
          </a:prstGeom>
        </p:spPr>
        <p:txBody>
          <a:bodyPr anchorCtr="0" anchor="t" bIns="91425" lIns="91425" spcFirstLastPara="1" rIns="91425" wrap="square" tIns="91425">
            <a:noAutofit/>
          </a:bodyPr>
          <a:lstStyle/>
          <a:p>
            <a:pPr indent="-381000" lvl="0" marL="457200" rtl="0" algn="l">
              <a:lnSpc>
                <a:spcPct val="120000"/>
              </a:lnSpc>
              <a:spcBef>
                <a:spcPts val="600"/>
              </a:spcBef>
              <a:spcAft>
                <a:spcPts val="0"/>
              </a:spcAft>
              <a:buSzPts val="2400"/>
              <a:buChar char="▹"/>
            </a:pPr>
            <a:r>
              <a:rPr lang="en"/>
              <a:t>Medford, NJ</a:t>
            </a:r>
            <a:endParaRPr/>
          </a:p>
          <a:p>
            <a:pPr indent="-381000" lvl="0" marL="457200" rtl="0" algn="l">
              <a:lnSpc>
                <a:spcPct val="120000"/>
              </a:lnSpc>
              <a:spcBef>
                <a:spcPts val="0"/>
              </a:spcBef>
              <a:spcAft>
                <a:spcPts val="0"/>
              </a:spcAft>
              <a:buSzPts val="2400"/>
              <a:buChar char="▹"/>
            </a:pPr>
            <a:r>
              <a:rPr lang="en"/>
              <a:t>42 years old</a:t>
            </a:r>
            <a:endParaRPr/>
          </a:p>
          <a:p>
            <a:pPr indent="-381000" lvl="0" marL="457200" rtl="0" algn="l">
              <a:lnSpc>
                <a:spcPct val="120000"/>
              </a:lnSpc>
              <a:spcBef>
                <a:spcPts val="0"/>
              </a:spcBef>
              <a:spcAft>
                <a:spcPts val="0"/>
              </a:spcAft>
              <a:buSzPts val="2400"/>
              <a:buChar char="▹"/>
            </a:pPr>
            <a:r>
              <a:rPr b="1" lang="en"/>
              <a:t>Married</a:t>
            </a:r>
            <a:r>
              <a:rPr lang="en"/>
              <a:t> to Bob for 15 years</a:t>
            </a:r>
            <a:endParaRPr/>
          </a:p>
          <a:p>
            <a:pPr indent="-381000" lvl="0" marL="457200" rtl="0" algn="l">
              <a:lnSpc>
                <a:spcPct val="120000"/>
              </a:lnSpc>
              <a:spcBef>
                <a:spcPts val="0"/>
              </a:spcBef>
              <a:spcAft>
                <a:spcPts val="0"/>
              </a:spcAft>
              <a:buSzPts val="2400"/>
              <a:buChar char="▹"/>
            </a:pPr>
            <a:r>
              <a:rPr b="1" lang="en"/>
              <a:t>Mother</a:t>
            </a:r>
            <a:r>
              <a:rPr lang="en"/>
              <a:t> of 2</a:t>
            </a:r>
            <a:endParaRPr/>
          </a:p>
          <a:p>
            <a:pPr indent="-355600" lvl="1" marL="914400" rtl="0" algn="l">
              <a:lnSpc>
                <a:spcPct val="120000"/>
              </a:lnSpc>
              <a:spcBef>
                <a:spcPts val="0"/>
              </a:spcBef>
              <a:spcAft>
                <a:spcPts val="0"/>
              </a:spcAft>
              <a:buSzPts val="2000"/>
              <a:buChar char="▸"/>
            </a:pPr>
            <a:r>
              <a:rPr lang="en" sz="2000"/>
              <a:t>12 year old son</a:t>
            </a:r>
            <a:endParaRPr sz="2000"/>
          </a:p>
          <a:p>
            <a:pPr indent="-355600" lvl="1" marL="914400" rtl="0" algn="l">
              <a:lnSpc>
                <a:spcPct val="120000"/>
              </a:lnSpc>
              <a:spcBef>
                <a:spcPts val="0"/>
              </a:spcBef>
              <a:spcAft>
                <a:spcPts val="0"/>
              </a:spcAft>
              <a:buSzPts val="2000"/>
              <a:buChar char="▸"/>
            </a:pPr>
            <a:r>
              <a:rPr lang="en" sz="2000"/>
              <a:t>10 year old daughter with special needs</a:t>
            </a:r>
            <a:endParaRPr sz="2000"/>
          </a:p>
          <a:p>
            <a:pPr indent="-381000" lvl="0" marL="457200" rtl="0" algn="l">
              <a:lnSpc>
                <a:spcPct val="120000"/>
              </a:lnSpc>
              <a:spcBef>
                <a:spcPts val="0"/>
              </a:spcBef>
              <a:spcAft>
                <a:spcPts val="0"/>
              </a:spcAft>
              <a:buSzPts val="2400"/>
              <a:buChar char="▹"/>
            </a:pPr>
            <a:r>
              <a:rPr lang="en"/>
              <a:t>Only child of single mother</a:t>
            </a:r>
            <a:endParaRPr/>
          </a:p>
          <a:p>
            <a:pPr indent="0" lvl="0" marL="0" rtl="0" algn="l">
              <a:lnSpc>
                <a:spcPct val="120000"/>
              </a:lnSpc>
              <a:spcBef>
                <a:spcPts val="600"/>
              </a:spcBef>
              <a:spcAft>
                <a:spcPts val="0"/>
              </a:spcAft>
              <a:buNone/>
            </a:pPr>
            <a:r>
              <a:t/>
            </a:r>
            <a:endParaRPr/>
          </a:p>
        </p:txBody>
      </p:sp>
      <p:grpSp>
        <p:nvGrpSpPr>
          <p:cNvPr id="214" name="Google Shape;214;p24"/>
          <p:cNvGrpSpPr/>
          <p:nvPr/>
        </p:nvGrpSpPr>
        <p:grpSpPr>
          <a:xfrm>
            <a:off x="147161" y="74103"/>
            <a:ext cx="386636" cy="965375"/>
            <a:chOff x="3384375" y="2267500"/>
            <a:chExt cx="203375" cy="507825"/>
          </a:xfrm>
        </p:grpSpPr>
        <p:sp>
          <p:nvSpPr>
            <p:cNvPr id="215" name="Google Shape;215;p24"/>
            <p:cNvSpPr/>
            <p:nvPr/>
          </p:nvSpPr>
          <p:spPr>
            <a:xfrm>
              <a:off x="3384375" y="2373425"/>
              <a:ext cx="203375" cy="401900"/>
            </a:xfrm>
            <a:custGeom>
              <a:rect b="b" l="l" r="r" t="t"/>
              <a:pathLst>
                <a:path extrusionOk="0" fill="none" h="16076" w="8135">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4"/>
            <p:cNvSpPr/>
            <p:nvPr/>
          </p:nvSpPr>
          <p:spPr>
            <a:xfrm>
              <a:off x="3443425" y="2267500"/>
              <a:ext cx="85275" cy="93775"/>
            </a:xfrm>
            <a:custGeom>
              <a:rect b="b" l="l" r="r" t="t"/>
              <a:pathLst>
                <a:path extrusionOk="0" fill="none" h="3751" w="3411">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cxnSp>
        <p:nvCxnSpPr>
          <p:cNvPr id="221" name="Google Shape;221;p25"/>
          <p:cNvCxnSpPr/>
          <p:nvPr/>
        </p:nvCxnSpPr>
        <p:spPr>
          <a:xfrm>
            <a:off x="6581200" y="2133600"/>
            <a:ext cx="506100" cy="876300"/>
          </a:xfrm>
          <a:prstGeom prst="straightConnector1">
            <a:avLst/>
          </a:prstGeom>
          <a:noFill/>
          <a:ln cap="flat" cmpd="sng" w="28575">
            <a:solidFill>
              <a:srgbClr val="B3B3B3"/>
            </a:solidFill>
            <a:prstDash val="solid"/>
            <a:round/>
            <a:headEnd len="med" w="med" type="none"/>
            <a:tailEnd len="med" w="med" type="none"/>
          </a:ln>
        </p:spPr>
      </p:cxnSp>
      <p:cxnSp>
        <p:nvCxnSpPr>
          <p:cNvPr id="222" name="Google Shape;222;p25"/>
          <p:cNvCxnSpPr/>
          <p:nvPr/>
        </p:nvCxnSpPr>
        <p:spPr>
          <a:xfrm flipH="1">
            <a:off x="4111325" y="1840000"/>
            <a:ext cx="1110300" cy="839100"/>
          </a:xfrm>
          <a:prstGeom prst="straightConnector1">
            <a:avLst/>
          </a:prstGeom>
          <a:noFill/>
          <a:ln cap="flat" cmpd="sng" w="28575">
            <a:solidFill>
              <a:srgbClr val="B3B3B3"/>
            </a:solidFill>
            <a:prstDash val="solid"/>
            <a:round/>
            <a:headEnd len="med" w="med" type="none"/>
            <a:tailEnd len="med" w="med" type="none"/>
          </a:ln>
        </p:spPr>
      </p:cxnSp>
      <p:sp>
        <p:nvSpPr>
          <p:cNvPr id="223" name="Google Shape;223;p25"/>
          <p:cNvSpPr txBox="1"/>
          <p:nvPr>
            <p:ph type="title"/>
          </p:nvPr>
        </p:nvSpPr>
        <p:spPr>
          <a:xfrm>
            <a:off x="-75" y="1216200"/>
            <a:ext cx="1770900" cy="11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What We</a:t>
            </a:r>
            <a:endParaRPr sz="3400"/>
          </a:p>
          <a:p>
            <a:pPr indent="0" lvl="0" marL="0" rtl="0" algn="ctr">
              <a:spcBef>
                <a:spcPts val="0"/>
              </a:spcBef>
              <a:spcAft>
                <a:spcPts val="0"/>
              </a:spcAft>
              <a:buNone/>
            </a:pPr>
            <a:r>
              <a:rPr b="1" lang="en" sz="3400"/>
              <a:t>Don’t</a:t>
            </a:r>
            <a:r>
              <a:rPr lang="en" sz="3400"/>
              <a:t> Do</a:t>
            </a:r>
            <a:endParaRPr sz="3400"/>
          </a:p>
        </p:txBody>
      </p:sp>
      <p:sp>
        <p:nvSpPr>
          <p:cNvPr id="224" name="Google Shape;224;p25"/>
          <p:cNvSpPr/>
          <p:nvPr/>
        </p:nvSpPr>
        <p:spPr>
          <a:xfrm>
            <a:off x="4714600" y="155675"/>
            <a:ext cx="2372700" cy="23727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Provide medical assistance</a:t>
            </a:r>
            <a:endParaRPr sz="2200">
              <a:solidFill>
                <a:srgbClr val="415665"/>
              </a:solidFill>
              <a:latin typeface="Source Sans Pro"/>
              <a:ea typeface="Source Sans Pro"/>
              <a:cs typeface="Source Sans Pro"/>
              <a:sym typeface="Source Sans Pro"/>
            </a:endParaRPr>
          </a:p>
        </p:txBody>
      </p:sp>
      <p:sp>
        <p:nvSpPr>
          <p:cNvPr id="225" name="Google Shape;225;p25"/>
          <p:cNvSpPr/>
          <p:nvPr/>
        </p:nvSpPr>
        <p:spPr>
          <a:xfrm>
            <a:off x="2081525" y="1466175"/>
            <a:ext cx="2436900" cy="24705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Provide messaging with loved ones</a:t>
            </a:r>
            <a:endParaRPr sz="2200">
              <a:solidFill>
                <a:srgbClr val="415665"/>
              </a:solidFill>
              <a:latin typeface="Source Sans Pro"/>
              <a:ea typeface="Source Sans Pro"/>
              <a:cs typeface="Source Sans Pro"/>
              <a:sym typeface="Source Sans Pro"/>
            </a:endParaRPr>
          </a:p>
        </p:txBody>
      </p:sp>
      <p:sp>
        <p:nvSpPr>
          <p:cNvPr id="226" name="Google Shape;226;p25"/>
          <p:cNvSpPr/>
          <p:nvPr/>
        </p:nvSpPr>
        <p:spPr>
          <a:xfrm>
            <a:off x="6327175" y="2444725"/>
            <a:ext cx="2436900" cy="2470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Plan visits with loved ones</a:t>
            </a:r>
            <a:endParaRPr sz="2200">
              <a:solidFill>
                <a:srgbClr val="415665"/>
              </a:solidFill>
              <a:latin typeface="Source Sans Pro"/>
              <a:ea typeface="Source Sans Pro"/>
              <a:cs typeface="Source Sans Pro"/>
              <a:sym typeface="Source Sans Pro"/>
            </a:endParaRPr>
          </a:p>
        </p:txBody>
      </p:sp>
      <p:sp>
        <p:nvSpPr>
          <p:cNvPr id="227" name="Google Shape;227;p25"/>
          <p:cNvSpPr/>
          <p:nvPr/>
        </p:nvSpPr>
        <p:spPr>
          <a:xfrm>
            <a:off x="502062" y="155674"/>
            <a:ext cx="766630" cy="766636"/>
          </a:xfrm>
          <a:custGeom>
            <a:rect b="b" l="l" r="r" t="t"/>
            <a:pathLst>
              <a:path extrusionOk="0" fill="none" h="16368" w="16367">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cxnSp>
        <p:nvCxnSpPr>
          <p:cNvPr id="232" name="Google Shape;232;p26"/>
          <p:cNvCxnSpPr/>
          <p:nvPr/>
        </p:nvCxnSpPr>
        <p:spPr>
          <a:xfrm flipH="1" rot="10800000">
            <a:off x="4010424" y="2395996"/>
            <a:ext cx="690300" cy="416700"/>
          </a:xfrm>
          <a:prstGeom prst="straightConnector1">
            <a:avLst/>
          </a:prstGeom>
          <a:noFill/>
          <a:ln cap="flat" cmpd="sng" w="28575">
            <a:solidFill>
              <a:srgbClr val="B3B3B3"/>
            </a:solidFill>
            <a:prstDash val="solid"/>
            <a:round/>
            <a:headEnd len="med" w="med" type="none"/>
            <a:tailEnd len="med" w="med" type="none"/>
          </a:ln>
        </p:spPr>
      </p:cxnSp>
      <p:cxnSp>
        <p:nvCxnSpPr>
          <p:cNvPr id="233" name="Google Shape;233;p26"/>
          <p:cNvCxnSpPr/>
          <p:nvPr/>
        </p:nvCxnSpPr>
        <p:spPr>
          <a:xfrm>
            <a:off x="5989900" y="2174625"/>
            <a:ext cx="1015500" cy="599100"/>
          </a:xfrm>
          <a:prstGeom prst="straightConnector1">
            <a:avLst/>
          </a:prstGeom>
          <a:noFill/>
          <a:ln cap="flat" cmpd="sng" w="28575">
            <a:solidFill>
              <a:srgbClr val="B3B3B3"/>
            </a:solidFill>
            <a:prstDash val="solid"/>
            <a:round/>
            <a:headEnd len="med" w="med" type="none"/>
            <a:tailEnd len="med" w="med" type="none"/>
          </a:ln>
        </p:spPr>
      </p:cxnSp>
      <p:sp>
        <p:nvSpPr>
          <p:cNvPr id="234" name="Google Shape;234;p26"/>
          <p:cNvSpPr txBox="1"/>
          <p:nvPr>
            <p:ph type="title"/>
          </p:nvPr>
        </p:nvSpPr>
        <p:spPr>
          <a:xfrm>
            <a:off x="-75" y="1216200"/>
            <a:ext cx="1770900" cy="159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What We</a:t>
            </a:r>
            <a:endParaRPr sz="3400"/>
          </a:p>
          <a:p>
            <a:pPr indent="0" lvl="0" marL="0" rtl="0" algn="ctr">
              <a:spcBef>
                <a:spcPts val="0"/>
              </a:spcBef>
              <a:spcAft>
                <a:spcPts val="0"/>
              </a:spcAft>
              <a:buNone/>
            </a:pPr>
            <a:r>
              <a:rPr b="1" lang="en" sz="5000"/>
              <a:t>Do</a:t>
            </a:r>
            <a:endParaRPr b="1" sz="5000"/>
          </a:p>
        </p:txBody>
      </p:sp>
      <p:sp>
        <p:nvSpPr>
          <p:cNvPr id="235" name="Google Shape;235;p26"/>
          <p:cNvSpPr/>
          <p:nvPr/>
        </p:nvSpPr>
        <p:spPr>
          <a:xfrm>
            <a:off x="4086700" y="332550"/>
            <a:ext cx="2545800" cy="25542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Offer moral support via companion-</a:t>
            </a:r>
            <a:endParaRPr sz="2200">
              <a:solidFill>
                <a:srgbClr val="415665"/>
              </a:solidFill>
              <a:latin typeface="Source Sans Pro"/>
              <a:ea typeface="Source Sans Pro"/>
              <a:cs typeface="Source Sans Pro"/>
              <a:sym typeface="Source Sans Pro"/>
            </a:endParaRPr>
          </a:p>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ship</a:t>
            </a:r>
            <a:endParaRPr sz="2200">
              <a:solidFill>
                <a:srgbClr val="415665"/>
              </a:solidFill>
              <a:latin typeface="Source Sans Pro"/>
              <a:ea typeface="Source Sans Pro"/>
              <a:cs typeface="Source Sans Pro"/>
              <a:sym typeface="Source Sans Pro"/>
            </a:endParaRPr>
          </a:p>
        </p:txBody>
      </p:sp>
      <p:sp>
        <p:nvSpPr>
          <p:cNvPr id="236" name="Google Shape;236;p26"/>
          <p:cNvSpPr/>
          <p:nvPr/>
        </p:nvSpPr>
        <p:spPr>
          <a:xfrm>
            <a:off x="6506600" y="2174625"/>
            <a:ext cx="2412300" cy="24123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Relieve burdens for patients &amp; families</a:t>
            </a:r>
            <a:endParaRPr sz="2200">
              <a:solidFill>
                <a:srgbClr val="415665"/>
              </a:solidFill>
              <a:latin typeface="Source Sans Pro"/>
              <a:ea typeface="Source Sans Pro"/>
              <a:cs typeface="Source Sans Pro"/>
              <a:sym typeface="Source Sans Pro"/>
            </a:endParaRPr>
          </a:p>
        </p:txBody>
      </p:sp>
      <p:sp>
        <p:nvSpPr>
          <p:cNvPr id="237" name="Google Shape;237;p26"/>
          <p:cNvSpPr/>
          <p:nvPr/>
        </p:nvSpPr>
        <p:spPr>
          <a:xfrm>
            <a:off x="2080125" y="2442907"/>
            <a:ext cx="2412300" cy="23691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Encourage mental improve-</a:t>
            </a:r>
            <a:endParaRPr sz="2200">
              <a:solidFill>
                <a:srgbClr val="415665"/>
              </a:solidFill>
              <a:latin typeface="Source Sans Pro"/>
              <a:ea typeface="Source Sans Pro"/>
              <a:cs typeface="Source Sans Pro"/>
              <a:sym typeface="Source Sans Pro"/>
            </a:endParaRPr>
          </a:p>
          <a:p>
            <a:pPr indent="0" lvl="0" marL="0" rtl="0" algn="ctr">
              <a:spcBef>
                <a:spcPts val="0"/>
              </a:spcBef>
              <a:spcAft>
                <a:spcPts val="0"/>
              </a:spcAft>
              <a:buNone/>
            </a:pPr>
            <a:r>
              <a:rPr lang="en" sz="2200">
                <a:solidFill>
                  <a:srgbClr val="415665"/>
                </a:solidFill>
                <a:latin typeface="Source Sans Pro"/>
                <a:ea typeface="Source Sans Pro"/>
                <a:cs typeface="Source Sans Pro"/>
                <a:sym typeface="Source Sans Pro"/>
              </a:rPr>
              <a:t>ments</a:t>
            </a:r>
            <a:endParaRPr sz="2200">
              <a:solidFill>
                <a:srgbClr val="415665"/>
              </a:solidFill>
              <a:latin typeface="Source Sans Pro"/>
              <a:ea typeface="Source Sans Pro"/>
              <a:cs typeface="Source Sans Pro"/>
              <a:sym typeface="Source Sans Pro"/>
            </a:endParaRPr>
          </a:p>
        </p:txBody>
      </p:sp>
      <p:sp>
        <p:nvSpPr>
          <p:cNvPr id="238" name="Google Shape;238;p26"/>
          <p:cNvSpPr/>
          <p:nvPr/>
        </p:nvSpPr>
        <p:spPr>
          <a:xfrm>
            <a:off x="471460" y="135703"/>
            <a:ext cx="827839" cy="827890"/>
          </a:xfrm>
          <a:custGeom>
            <a:rect b="b" l="l" r="r" t="t"/>
            <a:pathLst>
              <a:path extrusionOk="0" fill="none" h="16222" w="16221">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cap="rnd"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27"/>
          <p:cNvSpPr txBox="1"/>
          <p:nvPr>
            <p:ph type="ctrTitle"/>
          </p:nvPr>
        </p:nvSpPr>
        <p:spPr>
          <a:xfrm>
            <a:off x="685800" y="1907659"/>
            <a:ext cx="5008200" cy="104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t>Our Objectives</a:t>
            </a:r>
            <a:endParaRPr sz="6000"/>
          </a:p>
        </p:txBody>
      </p:sp>
      <p:sp>
        <p:nvSpPr>
          <p:cNvPr id="244" name="Google Shape;244;p27"/>
          <p:cNvSpPr/>
          <p:nvPr/>
        </p:nvSpPr>
        <p:spPr>
          <a:xfrm>
            <a:off x="157523" y="4508148"/>
            <a:ext cx="416349" cy="551751"/>
          </a:xfrm>
          <a:custGeom>
            <a:rect b="b" l="l" r="r" t="t"/>
            <a:pathLst>
              <a:path extrusionOk="0" fill="none" h="15880" w="11983">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28"/>
          <p:cNvSpPr txBox="1"/>
          <p:nvPr>
            <p:ph type="title"/>
          </p:nvPr>
        </p:nvSpPr>
        <p:spPr>
          <a:xfrm>
            <a:off x="844425" y="5600"/>
            <a:ext cx="63174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1.0</a:t>
            </a:r>
            <a:r>
              <a:rPr lang="en" sz="3000"/>
              <a:t>:</a:t>
            </a:r>
            <a:r>
              <a:rPr lang="en" sz="3000"/>
              <a:t> Obtain news coverage from 3 local stations in 6 months</a:t>
            </a:r>
            <a:endParaRPr sz="3000"/>
          </a:p>
        </p:txBody>
      </p:sp>
      <p:sp>
        <p:nvSpPr>
          <p:cNvPr id="250" name="Google Shape;250;p28"/>
          <p:cNvSpPr/>
          <p:nvPr/>
        </p:nvSpPr>
        <p:spPr>
          <a:xfrm>
            <a:off x="126548" y="299723"/>
            <a:ext cx="416349" cy="551751"/>
          </a:xfrm>
          <a:custGeom>
            <a:rect b="b" l="l" r="r" t="t"/>
            <a:pathLst>
              <a:path extrusionOk="0" fill="none" h="15880" w="11983">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8"/>
          <p:cNvSpPr txBox="1"/>
          <p:nvPr>
            <p:ph idx="1" type="body"/>
          </p:nvPr>
        </p:nvSpPr>
        <p:spPr>
          <a:xfrm>
            <a:off x="844425" y="1292975"/>
            <a:ext cx="7872600" cy="3321600"/>
          </a:xfrm>
          <a:prstGeom prst="rect">
            <a:avLst/>
          </a:prstGeom>
        </p:spPr>
        <p:txBody>
          <a:bodyPr anchorCtr="0" anchor="t" bIns="91425" lIns="91425" spcFirstLastPara="1" rIns="91425" wrap="square" tIns="91425">
            <a:noAutofit/>
          </a:bodyPr>
          <a:lstStyle/>
          <a:p>
            <a:pPr indent="-387350" lvl="0" marL="457200" rtl="0" algn="l">
              <a:spcBef>
                <a:spcPts val="600"/>
              </a:spcBef>
              <a:spcAft>
                <a:spcPts val="0"/>
              </a:spcAft>
              <a:buSzPts val="2500"/>
              <a:buChar char="▹"/>
            </a:pPr>
            <a:r>
              <a:rPr b="1" lang="en" sz="2500"/>
              <a:t>1.1. </a:t>
            </a:r>
            <a:r>
              <a:rPr lang="en" sz="2500"/>
              <a:t>Position Hospitality as a helpful, fresh service</a:t>
            </a:r>
            <a:endParaRPr sz="2500"/>
          </a:p>
          <a:p>
            <a:pPr indent="-387350" lvl="1" marL="914400" rtl="0" algn="l">
              <a:spcBef>
                <a:spcPts val="0"/>
              </a:spcBef>
              <a:spcAft>
                <a:spcPts val="0"/>
              </a:spcAft>
              <a:buSzPts val="2500"/>
              <a:buChar char="▸"/>
            </a:pPr>
            <a:r>
              <a:rPr b="1" lang="en" sz="2500"/>
              <a:t>1.1.1. </a:t>
            </a:r>
            <a:r>
              <a:rPr lang="en" sz="2500"/>
              <a:t>Send media kits introducing Hospitality</a:t>
            </a:r>
            <a:endParaRPr sz="2500"/>
          </a:p>
          <a:p>
            <a:pPr indent="-387350" lvl="1" marL="914400" rtl="0" algn="l">
              <a:spcBef>
                <a:spcPts val="0"/>
              </a:spcBef>
              <a:spcAft>
                <a:spcPts val="0"/>
              </a:spcAft>
              <a:buSzPts val="2500"/>
              <a:buChar char="▸"/>
            </a:pPr>
            <a:r>
              <a:rPr b="1" lang="en" sz="2500"/>
              <a:t>1.1.2.</a:t>
            </a:r>
            <a:r>
              <a:rPr lang="en" sz="2500"/>
              <a:t> </a:t>
            </a:r>
            <a:r>
              <a:rPr lang="en" sz="2500"/>
              <a:t>Teddy Bear Care guerrilla campaign</a:t>
            </a:r>
            <a:endParaRPr sz="2500"/>
          </a:p>
          <a:p>
            <a:pPr indent="-387350" lvl="0" marL="457200" rtl="0" algn="l">
              <a:spcBef>
                <a:spcPts val="0"/>
              </a:spcBef>
              <a:spcAft>
                <a:spcPts val="0"/>
              </a:spcAft>
              <a:buSzPts val="2500"/>
              <a:buChar char="▹"/>
            </a:pPr>
            <a:r>
              <a:rPr b="1" lang="en" sz="2500"/>
              <a:t>1.2.</a:t>
            </a:r>
            <a:r>
              <a:rPr lang="en" sz="2500"/>
              <a:t> Establish Hospitality as a service unlike any other</a:t>
            </a:r>
            <a:endParaRPr sz="2500"/>
          </a:p>
          <a:p>
            <a:pPr indent="-387350" lvl="1" marL="914400" rtl="0" algn="l">
              <a:spcBef>
                <a:spcPts val="0"/>
              </a:spcBef>
              <a:spcAft>
                <a:spcPts val="0"/>
              </a:spcAft>
              <a:buSzPts val="2500"/>
              <a:buChar char="▸"/>
            </a:pPr>
            <a:r>
              <a:rPr b="1" lang="en" sz="2500"/>
              <a:t>1.2.1.</a:t>
            </a:r>
            <a:r>
              <a:rPr lang="en" sz="2500"/>
              <a:t> Send news releases to local stations &amp; newspapers</a:t>
            </a:r>
            <a:endParaRPr sz="2500"/>
          </a:p>
          <a:p>
            <a:pPr indent="-387350" lvl="1" marL="914400" rtl="0" algn="l">
              <a:spcBef>
                <a:spcPts val="0"/>
              </a:spcBef>
              <a:spcAft>
                <a:spcPts val="0"/>
              </a:spcAft>
              <a:buSzPts val="2500"/>
              <a:buChar char="▸"/>
            </a:pPr>
            <a:r>
              <a:rPr b="1" lang="en" sz="2500"/>
              <a:t>1.2.2. </a:t>
            </a:r>
            <a:r>
              <a:rPr lang="en" sz="2500"/>
              <a:t>Create short informative video on YouTube Channel</a:t>
            </a:r>
            <a:endParaRPr sz="25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29"/>
          <p:cNvSpPr txBox="1"/>
          <p:nvPr>
            <p:ph type="ctrTitle"/>
          </p:nvPr>
        </p:nvSpPr>
        <p:spPr>
          <a:xfrm>
            <a:off x="1315200" y="104618"/>
            <a:ext cx="5024400" cy="132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000"/>
              <a:t>Guerrilla Tactic:</a:t>
            </a:r>
            <a:endParaRPr b="1" sz="4000"/>
          </a:p>
          <a:p>
            <a:pPr indent="0" lvl="0" marL="0" rtl="0" algn="l">
              <a:spcBef>
                <a:spcPts val="0"/>
              </a:spcBef>
              <a:spcAft>
                <a:spcPts val="0"/>
              </a:spcAft>
              <a:buNone/>
            </a:pPr>
            <a:r>
              <a:rPr b="1" lang="en" sz="4500"/>
              <a:t>Teddy Bear Care</a:t>
            </a:r>
            <a:endParaRPr b="1" sz="4500"/>
          </a:p>
        </p:txBody>
      </p:sp>
      <p:sp>
        <p:nvSpPr>
          <p:cNvPr id="257" name="Google Shape;257;p29"/>
          <p:cNvSpPr txBox="1"/>
          <p:nvPr>
            <p:ph idx="1" type="subTitle"/>
          </p:nvPr>
        </p:nvSpPr>
        <p:spPr>
          <a:xfrm>
            <a:off x="685800" y="3082250"/>
            <a:ext cx="5008200" cy="68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8" name="Google Shape;258;p29"/>
          <p:cNvPicPr preferRelativeResize="0"/>
          <p:nvPr/>
        </p:nvPicPr>
        <p:blipFill>
          <a:blip r:embed="rId3">
            <a:alphaModFix/>
          </a:blip>
          <a:stretch>
            <a:fillRect/>
          </a:stretch>
        </p:blipFill>
        <p:spPr>
          <a:xfrm>
            <a:off x="4649250" y="1439863"/>
            <a:ext cx="4288800" cy="3324900"/>
          </a:xfrm>
          <a:prstGeom prst="roundRect">
            <a:avLst>
              <a:gd fmla="val 16667" name="adj"/>
            </a:avLst>
          </a:prstGeom>
          <a:noFill/>
          <a:ln cap="flat" cmpd="sng" w="38100">
            <a:solidFill>
              <a:srgbClr val="0A95B0"/>
            </a:solidFill>
            <a:prstDash val="solid"/>
            <a:round/>
            <a:headEnd len="sm" w="sm" type="none"/>
            <a:tailEnd len="sm" w="sm" type="none"/>
          </a:ln>
        </p:spPr>
      </p:pic>
      <p:pic>
        <p:nvPicPr>
          <p:cNvPr id="259" name="Google Shape;259;p29"/>
          <p:cNvPicPr preferRelativeResize="0"/>
          <p:nvPr/>
        </p:nvPicPr>
        <p:blipFill rotWithShape="1">
          <a:blip r:embed="rId4">
            <a:alphaModFix/>
          </a:blip>
          <a:srcRect b="0" l="6344" r="16477" t="22821"/>
          <a:stretch/>
        </p:blipFill>
        <p:spPr>
          <a:xfrm>
            <a:off x="186700" y="1445275"/>
            <a:ext cx="4288800" cy="3314100"/>
          </a:xfrm>
          <a:prstGeom prst="roundRect">
            <a:avLst>
              <a:gd fmla="val 16667" name="adj"/>
            </a:avLst>
          </a:prstGeom>
          <a:noFill/>
          <a:ln cap="flat" cmpd="sng" w="38100">
            <a:solidFill>
              <a:srgbClr val="0A95B0"/>
            </a:solidFill>
            <a:prstDash val="solid"/>
            <a:round/>
            <a:headEnd len="sm" w="sm" type="none"/>
            <a:tailEnd len="sm" w="sm" type="none"/>
          </a:ln>
        </p:spPr>
      </p:pic>
      <p:sp>
        <p:nvSpPr>
          <p:cNvPr id="260" name="Google Shape;260;p29"/>
          <p:cNvSpPr/>
          <p:nvPr/>
        </p:nvSpPr>
        <p:spPr>
          <a:xfrm>
            <a:off x="521599" y="465150"/>
            <a:ext cx="694624" cy="607016"/>
          </a:xfrm>
          <a:custGeom>
            <a:rect b="b" l="l" r="r" t="t"/>
            <a:pathLst>
              <a:path extrusionOk="0" fill="none" h="14176" w="16221">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cap="rnd"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30"/>
          <p:cNvSpPr txBox="1"/>
          <p:nvPr>
            <p:ph type="title"/>
          </p:nvPr>
        </p:nvSpPr>
        <p:spPr>
          <a:xfrm>
            <a:off x="844425" y="81800"/>
            <a:ext cx="54804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500"/>
              <a:t>2.0</a:t>
            </a:r>
            <a:r>
              <a:rPr lang="en" sz="3500"/>
              <a:t>: Gain </a:t>
            </a:r>
            <a:r>
              <a:rPr b="1" lang="en" sz="3500"/>
              <a:t>7,500</a:t>
            </a:r>
            <a:r>
              <a:rPr lang="en" sz="3500"/>
              <a:t> regional users in 9 months</a:t>
            </a:r>
            <a:endParaRPr sz="3500"/>
          </a:p>
        </p:txBody>
      </p:sp>
      <p:sp>
        <p:nvSpPr>
          <p:cNvPr id="266" name="Google Shape;266;p30"/>
          <p:cNvSpPr txBox="1"/>
          <p:nvPr>
            <p:ph idx="1" type="body"/>
          </p:nvPr>
        </p:nvSpPr>
        <p:spPr>
          <a:xfrm>
            <a:off x="844425" y="1354850"/>
            <a:ext cx="8037000" cy="3321600"/>
          </a:xfrm>
          <a:prstGeom prst="rect">
            <a:avLst/>
          </a:prstGeom>
        </p:spPr>
        <p:txBody>
          <a:bodyPr anchorCtr="0" anchor="t" bIns="91425" lIns="91425" spcFirstLastPara="1" rIns="91425" wrap="square" tIns="91425">
            <a:noAutofit/>
          </a:bodyPr>
          <a:lstStyle/>
          <a:p>
            <a:pPr indent="-387350" lvl="0" marL="457200" rtl="0" algn="l">
              <a:spcBef>
                <a:spcPts val="600"/>
              </a:spcBef>
              <a:spcAft>
                <a:spcPts val="0"/>
              </a:spcAft>
              <a:buSzPts val="2500"/>
              <a:buChar char="▹"/>
            </a:pPr>
            <a:r>
              <a:rPr b="1" lang="en" sz="2500"/>
              <a:t>2.1.</a:t>
            </a:r>
            <a:r>
              <a:rPr lang="en" sz="2500"/>
              <a:t> Appeal to busy audience who needs an easy solution during hospital stays</a:t>
            </a:r>
            <a:endParaRPr sz="2500"/>
          </a:p>
          <a:p>
            <a:pPr indent="-387350" lvl="1" marL="914400" rtl="0" algn="l">
              <a:spcBef>
                <a:spcPts val="0"/>
              </a:spcBef>
              <a:spcAft>
                <a:spcPts val="0"/>
              </a:spcAft>
              <a:buSzPts val="2500"/>
              <a:buChar char="▸"/>
            </a:pPr>
            <a:r>
              <a:rPr b="1" lang="en" sz="2500"/>
              <a:t>2.1.1.</a:t>
            </a:r>
            <a:r>
              <a:rPr lang="en" sz="2500"/>
              <a:t> Transit ads on SEPTA &amp; Patco</a:t>
            </a:r>
            <a:endParaRPr sz="2500"/>
          </a:p>
          <a:p>
            <a:pPr indent="-387350" lvl="1" marL="914400" rtl="0" algn="l">
              <a:spcBef>
                <a:spcPts val="0"/>
              </a:spcBef>
              <a:spcAft>
                <a:spcPts val="0"/>
              </a:spcAft>
              <a:buSzPts val="2500"/>
              <a:buChar char="▸"/>
            </a:pPr>
            <a:r>
              <a:rPr b="1" lang="en" sz="2500"/>
              <a:t>2.1.2.</a:t>
            </a:r>
            <a:r>
              <a:rPr lang="en" sz="2500"/>
              <a:t> Digital ads on Facebook and Instagram</a:t>
            </a:r>
            <a:endParaRPr sz="2500"/>
          </a:p>
          <a:p>
            <a:pPr indent="-387350" lvl="1" marL="914400" rtl="0" algn="l">
              <a:spcBef>
                <a:spcPts val="0"/>
              </a:spcBef>
              <a:spcAft>
                <a:spcPts val="0"/>
              </a:spcAft>
              <a:buSzPts val="2500"/>
              <a:buChar char="▸"/>
            </a:pPr>
            <a:r>
              <a:rPr b="1" lang="en" sz="2500"/>
              <a:t>2.1.3. </a:t>
            </a:r>
            <a:r>
              <a:rPr lang="en" sz="2500"/>
              <a:t>Brand ambassadors’ testimonials</a:t>
            </a:r>
            <a:endParaRPr sz="2500"/>
          </a:p>
          <a:p>
            <a:pPr indent="-387350" lvl="0" marL="457200" rtl="0" algn="l">
              <a:spcBef>
                <a:spcPts val="0"/>
              </a:spcBef>
              <a:spcAft>
                <a:spcPts val="0"/>
              </a:spcAft>
              <a:buSzPts val="2500"/>
              <a:buChar char="▹"/>
            </a:pPr>
            <a:r>
              <a:rPr b="1" lang="en" sz="2500"/>
              <a:t>2.2.</a:t>
            </a:r>
            <a:r>
              <a:rPr lang="en" sz="2500"/>
              <a:t> Establish our brand as a useful, cost-efficient service</a:t>
            </a:r>
            <a:endParaRPr sz="2500"/>
          </a:p>
          <a:p>
            <a:pPr indent="-387350" lvl="1" marL="914400" rtl="0" algn="l">
              <a:spcBef>
                <a:spcPts val="0"/>
              </a:spcBef>
              <a:spcAft>
                <a:spcPts val="0"/>
              </a:spcAft>
              <a:buSzPts val="2500"/>
              <a:buChar char="▸"/>
            </a:pPr>
            <a:r>
              <a:rPr b="1" lang="en" sz="2500"/>
              <a:t>2.2.1.</a:t>
            </a:r>
            <a:r>
              <a:rPr lang="en" sz="2500"/>
              <a:t> Offer coupons to save money on first session</a:t>
            </a:r>
            <a:endParaRPr sz="2500"/>
          </a:p>
          <a:p>
            <a:pPr indent="-387350" lvl="1" marL="914400" rtl="0" algn="l">
              <a:spcBef>
                <a:spcPts val="0"/>
              </a:spcBef>
              <a:spcAft>
                <a:spcPts val="0"/>
              </a:spcAft>
              <a:buSzPts val="2500"/>
              <a:buChar char="▸"/>
            </a:pPr>
            <a:r>
              <a:rPr b="1" lang="en" sz="2500"/>
              <a:t>2.2.2. </a:t>
            </a:r>
            <a:r>
              <a:rPr lang="en" sz="2500"/>
              <a:t>Distribute pamphlets in medical centers</a:t>
            </a:r>
            <a:endParaRPr sz="2500"/>
          </a:p>
        </p:txBody>
      </p:sp>
      <p:sp>
        <p:nvSpPr>
          <p:cNvPr id="267" name="Google Shape;267;p30"/>
          <p:cNvSpPr/>
          <p:nvPr/>
        </p:nvSpPr>
        <p:spPr>
          <a:xfrm>
            <a:off x="126548" y="299723"/>
            <a:ext cx="416349" cy="551751"/>
          </a:xfrm>
          <a:custGeom>
            <a:rect b="b" l="l" r="r" t="t"/>
            <a:pathLst>
              <a:path extrusionOk="0" fill="none" h="15880" w="11983">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31"/>
          <p:cNvSpPr txBox="1"/>
          <p:nvPr>
            <p:ph type="title"/>
          </p:nvPr>
        </p:nvSpPr>
        <p:spPr>
          <a:xfrm>
            <a:off x="844425" y="5600"/>
            <a:ext cx="73461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3.0. Expand service to </a:t>
            </a:r>
            <a:r>
              <a:rPr b="1" lang="en" sz="3000"/>
              <a:t>25</a:t>
            </a:r>
            <a:r>
              <a:rPr lang="en" sz="3000"/>
              <a:t> hospitals in the tri-state area within 1 year </a:t>
            </a:r>
            <a:endParaRPr b="1" sz="3000"/>
          </a:p>
        </p:txBody>
      </p:sp>
      <p:sp>
        <p:nvSpPr>
          <p:cNvPr id="273" name="Google Shape;273;p31"/>
          <p:cNvSpPr/>
          <p:nvPr/>
        </p:nvSpPr>
        <p:spPr>
          <a:xfrm>
            <a:off x="126548" y="299723"/>
            <a:ext cx="416349" cy="551751"/>
          </a:xfrm>
          <a:custGeom>
            <a:rect b="b" l="l" r="r" t="t"/>
            <a:pathLst>
              <a:path extrusionOk="0" fill="none" h="15880" w="11983">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1"/>
          <p:cNvSpPr txBox="1"/>
          <p:nvPr>
            <p:ph idx="1" type="body"/>
          </p:nvPr>
        </p:nvSpPr>
        <p:spPr>
          <a:xfrm>
            <a:off x="618525" y="1031225"/>
            <a:ext cx="7797900" cy="4021200"/>
          </a:xfrm>
          <a:prstGeom prst="rect">
            <a:avLst/>
          </a:prstGeom>
        </p:spPr>
        <p:txBody>
          <a:bodyPr anchorCtr="0" anchor="t" bIns="91425" lIns="91425" spcFirstLastPara="1" rIns="91425" wrap="square" tIns="91425">
            <a:noAutofit/>
          </a:bodyPr>
          <a:lstStyle/>
          <a:p>
            <a:pPr indent="-387350" lvl="0" marL="457200" rtl="0" algn="l">
              <a:spcBef>
                <a:spcPts val="600"/>
              </a:spcBef>
              <a:spcAft>
                <a:spcPts val="0"/>
              </a:spcAft>
              <a:buSzPts val="2500"/>
              <a:buChar char="▹"/>
            </a:pPr>
            <a:r>
              <a:rPr b="1" lang="en" sz="2500"/>
              <a:t>3.1. </a:t>
            </a:r>
            <a:r>
              <a:rPr lang="en" sz="2500"/>
              <a:t>Generate interest by appealing to audience’s need for a helping hand</a:t>
            </a:r>
            <a:endParaRPr sz="2500"/>
          </a:p>
          <a:p>
            <a:pPr indent="-387350" lvl="1" marL="914400" rtl="0" algn="l">
              <a:spcBef>
                <a:spcPts val="0"/>
              </a:spcBef>
              <a:spcAft>
                <a:spcPts val="0"/>
              </a:spcAft>
              <a:buSzPts val="2500"/>
              <a:buChar char="▸"/>
            </a:pPr>
            <a:r>
              <a:rPr b="1" lang="en" sz="2500"/>
              <a:t>3.1.1.</a:t>
            </a:r>
            <a:r>
              <a:rPr lang="en" sz="2500"/>
              <a:t> </a:t>
            </a:r>
            <a:r>
              <a:rPr lang="en" sz="2500"/>
              <a:t>Word-of-mouth through brand ambassadors</a:t>
            </a:r>
            <a:endParaRPr sz="2500"/>
          </a:p>
          <a:p>
            <a:pPr indent="-387350" lvl="1" marL="914400" rtl="0" algn="l">
              <a:spcBef>
                <a:spcPts val="0"/>
              </a:spcBef>
              <a:spcAft>
                <a:spcPts val="0"/>
              </a:spcAft>
              <a:buSzPts val="2500"/>
              <a:buChar char="▸"/>
            </a:pPr>
            <a:r>
              <a:rPr b="1" lang="en" sz="2500"/>
              <a:t>3.1.2.</a:t>
            </a:r>
            <a:r>
              <a:rPr lang="en" sz="2500"/>
              <a:t> Feature stories talking about how Hospitality helped customers</a:t>
            </a:r>
            <a:endParaRPr sz="2500"/>
          </a:p>
          <a:p>
            <a:pPr indent="-387350" lvl="0" marL="457200" rtl="0" algn="l">
              <a:spcBef>
                <a:spcPts val="0"/>
              </a:spcBef>
              <a:spcAft>
                <a:spcPts val="0"/>
              </a:spcAft>
              <a:buSzPts val="2500"/>
              <a:buChar char="▹"/>
            </a:pPr>
            <a:r>
              <a:rPr b="1" lang="en" sz="2500"/>
              <a:t>3.2.</a:t>
            </a:r>
            <a:r>
              <a:rPr lang="en" sz="2500"/>
              <a:t> Create demand </a:t>
            </a:r>
            <a:r>
              <a:rPr lang="en" sz="2500"/>
              <a:t>by showing usefulness of service</a:t>
            </a:r>
            <a:endParaRPr sz="2500"/>
          </a:p>
          <a:p>
            <a:pPr indent="-387350" lvl="1" marL="914400" rtl="0" algn="l">
              <a:spcBef>
                <a:spcPts val="0"/>
              </a:spcBef>
              <a:spcAft>
                <a:spcPts val="0"/>
              </a:spcAft>
              <a:buSzPts val="2500"/>
              <a:buChar char="▸"/>
            </a:pPr>
            <a:r>
              <a:rPr b="1" lang="en" sz="2500"/>
              <a:t>3.2.1.</a:t>
            </a:r>
            <a:r>
              <a:rPr lang="en" sz="2500"/>
              <a:t> Use testimonials in our advertisements</a:t>
            </a:r>
            <a:endParaRPr sz="2500"/>
          </a:p>
          <a:p>
            <a:pPr indent="-387350" lvl="1" marL="914400" rtl="0" algn="l">
              <a:spcBef>
                <a:spcPts val="0"/>
              </a:spcBef>
              <a:spcAft>
                <a:spcPts val="0"/>
              </a:spcAft>
              <a:buSzPts val="2500"/>
              <a:buChar char="▸"/>
            </a:pPr>
            <a:r>
              <a:rPr b="1" lang="en" sz="2500"/>
              <a:t>3.2.2.</a:t>
            </a:r>
            <a:r>
              <a:rPr lang="en" sz="2500"/>
              <a:t> Create &amp; post content about the mind-body connection</a:t>
            </a:r>
            <a:endParaRPr sz="2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cxnSp>
        <p:nvCxnSpPr>
          <p:cNvPr id="279" name="Google Shape;279;p32"/>
          <p:cNvCxnSpPr/>
          <p:nvPr/>
        </p:nvCxnSpPr>
        <p:spPr>
          <a:xfrm flipH="1">
            <a:off x="2604125" y="2565250"/>
            <a:ext cx="1107000" cy="651300"/>
          </a:xfrm>
          <a:prstGeom prst="straightConnector1">
            <a:avLst/>
          </a:prstGeom>
          <a:noFill/>
          <a:ln cap="flat" cmpd="sng" w="28575">
            <a:solidFill>
              <a:srgbClr val="B3B3B3"/>
            </a:solidFill>
            <a:prstDash val="solid"/>
            <a:round/>
            <a:headEnd len="med" w="med" type="none"/>
            <a:tailEnd len="med" w="med" type="none"/>
          </a:ln>
        </p:spPr>
      </p:cxnSp>
      <p:cxnSp>
        <p:nvCxnSpPr>
          <p:cNvPr id="280" name="Google Shape;280;p32"/>
          <p:cNvCxnSpPr>
            <a:endCxn id="281" idx="6"/>
          </p:cNvCxnSpPr>
          <p:nvPr/>
        </p:nvCxnSpPr>
        <p:spPr>
          <a:xfrm flipH="1">
            <a:off x="5691900" y="2135475"/>
            <a:ext cx="844800" cy="534000"/>
          </a:xfrm>
          <a:prstGeom prst="straightConnector1">
            <a:avLst/>
          </a:prstGeom>
          <a:noFill/>
          <a:ln cap="flat" cmpd="sng" w="28575">
            <a:solidFill>
              <a:srgbClr val="B3B3B3"/>
            </a:solidFill>
            <a:prstDash val="solid"/>
            <a:round/>
            <a:headEnd len="med" w="med" type="none"/>
            <a:tailEnd len="med" w="med" type="none"/>
          </a:ln>
        </p:spPr>
      </p:cxnSp>
      <p:sp>
        <p:nvSpPr>
          <p:cNvPr id="282" name="Google Shape;282;p32"/>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000"/>
              <a:t>Media plan</a:t>
            </a:r>
            <a:endParaRPr sz="5000"/>
          </a:p>
        </p:txBody>
      </p:sp>
      <p:grpSp>
        <p:nvGrpSpPr>
          <p:cNvPr id="283" name="Google Shape;283;p32"/>
          <p:cNvGrpSpPr/>
          <p:nvPr/>
        </p:nvGrpSpPr>
        <p:grpSpPr>
          <a:xfrm>
            <a:off x="109782" y="363385"/>
            <a:ext cx="475904" cy="424427"/>
            <a:chOff x="3927500" y="301425"/>
            <a:chExt cx="461550" cy="411625"/>
          </a:xfrm>
        </p:grpSpPr>
        <p:sp>
          <p:nvSpPr>
            <p:cNvPr id="284" name="Google Shape;284;p32"/>
            <p:cNvSpPr/>
            <p:nvPr/>
          </p:nvSpPr>
          <p:spPr>
            <a:xfrm>
              <a:off x="4080925" y="302050"/>
              <a:ext cx="154075" cy="411000"/>
            </a:xfrm>
            <a:custGeom>
              <a:rect b="b" l="l" r="r" t="t"/>
              <a:pathLst>
                <a:path extrusionOk="0" fill="none" h="16440" w="6163">
                  <a:moveTo>
                    <a:pt x="6162" y="3118"/>
                  </a:moveTo>
                  <a:lnTo>
                    <a:pt x="0" y="0"/>
                  </a:lnTo>
                  <a:lnTo>
                    <a:pt x="0" y="13322"/>
                  </a:lnTo>
                  <a:lnTo>
                    <a:pt x="6162" y="16440"/>
                  </a:lnTo>
                  <a:lnTo>
                    <a:pt x="6162" y="3118"/>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2"/>
            <p:cNvSpPr/>
            <p:nvPr/>
          </p:nvSpPr>
          <p:spPr>
            <a:xfrm>
              <a:off x="3927500" y="301425"/>
              <a:ext cx="153450" cy="406150"/>
            </a:xfrm>
            <a:custGeom>
              <a:rect b="b" l="l" r="r" t="t"/>
              <a:pathLst>
                <a:path extrusionOk="0" fill="none" h="16246" w="6138">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2"/>
            <p:cNvSpPr/>
            <p:nvPr/>
          </p:nvSpPr>
          <p:spPr>
            <a:xfrm>
              <a:off x="4234975" y="306925"/>
              <a:ext cx="154075" cy="405525"/>
            </a:xfrm>
            <a:custGeom>
              <a:rect b="b" l="l" r="r" t="t"/>
              <a:pathLst>
                <a:path extrusionOk="0" fill="none" h="16221" w="6163">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2"/>
            <p:cNvSpPr/>
            <p:nvPr/>
          </p:nvSpPr>
          <p:spPr>
            <a:xfrm>
              <a:off x="4295850" y="442075"/>
              <a:ext cx="46300" cy="26225"/>
            </a:xfrm>
            <a:custGeom>
              <a:rect b="b" l="l" r="r" t="t"/>
              <a:pathLst>
                <a:path extrusionOk="0" fill="none" h="1049" w="1852">
                  <a:moveTo>
                    <a:pt x="1" y="1"/>
                  </a:moveTo>
                  <a:lnTo>
                    <a:pt x="1852" y="1048"/>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2"/>
            <p:cNvSpPr/>
            <p:nvPr/>
          </p:nvSpPr>
          <p:spPr>
            <a:xfrm>
              <a:off x="4296475" y="415900"/>
              <a:ext cx="45075" cy="78575"/>
            </a:xfrm>
            <a:custGeom>
              <a:rect b="b" l="l" r="r" t="t"/>
              <a:pathLst>
                <a:path extrusionOk="0" fill="none" h="3143" w="1803">
                  <a:moveTo>
                    <a:pt x="1802" y="1"/>
                  </a:moveTo>
                  <a:lnTo>
                    <a:pt x="0" y="3142"/>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2"/>
            <p:cNvSpPr/>
            <p:nvPr/>
          </p:nvSpPr>
          <p:spPr>
            <a:xfrm>
              <a:off x="3968275" y="590050"/>
              <a:ext cx="25" cy="6100"/>
            </a:xfrm>
            <a:custGeom>
              <a:rect b="b" l="l" r="r" t="t"/>
              <a:pathLst>
                <a:path extrusionOk="0" fill="none" h="244" w="1">
                  <a:moveTo>
                    <a:pt x="1" y="244"/>
                  </a:moveTo>
                  <a:lnTo>
                    <a:pt x="1" y="244"/>
                  </a:lnTo>
                  <a:lnTo>
                    <a:pt x="1"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2"/>
            <p:cNvSpPr/>
            <p:nvPr/>
          </p:nvSpPr>
          <p:spPr>
            <a:xfrm>
              <a:off x="3970725" y="558375"/>
              <a:ext cx="1850" cy="12200"/>
            </a:xfrm>
            <a:custGeom>
              <a:rect b="b" l="l" r="r" t="t"/>
              <a:pathLst>
                <a:path extrusionOk="0" fill="none" h="488" w="74">
                  <a:moveTo>
                    <a:pt x="0" y="488"/>
                  </a:moveTo>
                  <a:lnTo>
                    <a:pt x="73"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2"/>
            <p:cNvSpPr/>
            <p:nvPr/>
          </p:nvSpPr>
          <p:spPr>
            <a:xfrm>
              <a:off x="3976200" y="527325"/>
              <a:ext cx="3675" cy="12200"/>
            </a:xfrm>
            <a:custGeom>
              <a:rect b="b" l="l" r="r" t="t"/>
              <a:pathLst>
                <a:path extrusionOk="0" fill="none" h="488" w="147">
                  <a:moveTo>
                    <a:pt x="0" y="488"/>
                  </a:moveTo>
                  <a:lnTo>
                    <a:pt x="98" y="147"/>
                  </a:lnTo>
                  <a:lnTo>
                    <a:pt x="147"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2"/>
            <p:cNvSpPr/>
            <p:nvPr/>
          </p:nvSpPr>
          <p:spPr>
            <a:xfrm>
              <a:off x="3985950" y="498100"/>
              <a:ext cx="4875" cy="10975"/>
            </a:xfrm>
            <a:custGeom>
              <a:rect b="b" l="l" r="r" t="t"/>
              <a:pathLst>
                <a:path extrusionOk="0" fill="none" h="439" w="195">
                  <a:moveTo>
                    <a:pt x="0" y="439"/>
                  </a:moveTo>
                  <a:lnTo>
                    <a:pt x="195" y="25"/>
                  </a:lnTo>
                  <a:lnTo>
                    <a:pt x="195"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2"/>
            <p:cNvSpPr/>
            <p:nvPr/>
          </p:nvSpPr>
          <p:spPr>
            <a:xfrm>
              <a:off x="4000550" y="471300"/>
              <a:ext cx="7325" cy="9775"/>
            </a:xfrm>
            <a:custGeom>
              <a:rect b="b" l="l" r="r" t="t"/>
              <a:pathLst>
                <a:path extrusionOk="0" fill="none" h="391" w="293">
                  <a:moveTo>
                    <a:pt x="1" y="391"/>
                  </a:moveTo>
                  <a:lnTo>
                    <a:pt x="74" y="269"/>
                  </a:lnTo>
                  <a:lnTo>
                    <a:pt x="293"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2"/>
            <p:cNvSpPr/>
            <p:nvPr/>
          </p:nvSpPr>
          <p:spPr>
            <a:xfrm>
              <a:off x="4021250" y="450600"/>
              <a:ext cx="10375" cy="6725"/>
            </a:xfrm>
            <a:custGeom>
              <a:rect b="b" l="l" r="r" t="t"/>
              <a:pathLst>
                <a:path extrusionOk="0" fill="none" h="269" w="415">
                  <a:moveTo>
                    <a:pt x="1" y="269"/>
                  </a:moveTo>
                  <a:lnTo>
                    <a:pt x="25" y="244"/>
                  </a:lnTo>
                  <a:lnTo>
                    <a:pt x="220" y="123"/>
                  </a:lnTo>
                  <a:lnTo>
                    <a:pt x="415"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2"/>
            <p:cNvSpPr/>
            <p:nvPr/>
          </p:nvSpPr>
          <p:spPr>
            <a:xfrm>
              <a:off x="4049250" y="440250"/>
              <a:ext cx="11600" cy="2475"/>
            </a:xfrm>
            <a:custGeom>
              <a:rect b="b" l="l" r="r" t="t"/>
              <a:pathLst>
                <a:path extrusionOk="0" fill="none" h="99" w="464">
                  <a:moveTo>
                    <a:pt x="1" y="98"/>
                  </a:moveTo>
                  <a:lnTo>
                    <a:pt x="220" y="50"/>
                  </a:lnTo>
                  <a:lnTo>
                    <a:pt x="464" y="1"/>
                  </a:lnTo>
                  <a:lnTo>
                    <a:pt x="464"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2"/>
            <p:cNvSpPr/>
            <p:nvPr/>
          </p:nvSpPr>
          <p:spPr>
            <a:xfrm>
              <a:off x="4080325" y="439650"/>
              <a:ext cx="12200" cy="1850"/>
            </a:xfrm>
            <a:custGeom>
              <a:rect b="b" l="l" r="r" t="t"/>
              <a:pathLst>
                <a:path extrusionOk="0" fill="none" h="74" w="488">
                  <a:moveTo>
                    <a:pt x="0" y="0"/>
                  </a:moveTo>
                  <a:lnTo>
                    <a:pt x="146" y="0"/>
                  </a:lnTo>
                  <a:lnTo>
                    <a:pt x="463" y="74"/>
                  </a:lnTo>
                  <a:lnTo>
                    <a:pt x="487" y="74"/>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2"/>
            <p:cNvSpPr/>
            <p:nvPr/>
          </p:nvSpPr>
          <p:spPr>
            <a:xfrm>
              <a:off x="4110150" y="450000"/>
              <a:ext cx="9150" cy="7950"/>
            </a:xfrm>
            <a:custGeom>
              <a:rect b="b" l="l" r="r" t="t"/>
              <a:pathLst>
                <a:path extrusionOk="0" fill="none" h="318" w="366">
                  <a:moveTo>
                    <a:pt x="0" y="1"/>
                  </a:moveTo>
                  <a:lnTo>
                    <a:pt x="98" y="74"/>
                  </a:lnTo>
                  <a:lnTo>
                    <a:pt x="317" y="268"/>
                  </a:lnTo>
                  <a:lnTo>
                    <a:pt x="366" y="317"/>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2"/>
            <p:cNvSpPr/>
            <p:nvPr/>
          </p:nvSpPr>
          <p:spPr>
            <a:xfrm>
              <a:off x="4130250" y="473750"/>
              <a:ext cx="4900" cy="10975"/>
            </a:xfrm>
            <a:custGeom>
              <a:rect b="b" l="l" r="r" t="t"/>
              <a:pathLst>
                <a:path extrusionOk="0" fill="none" h="439" w="196">
                  <a:moveTo>
                    <a:pt x="0" y="0"/>
                  </a:moveTo>
                  <a:lnTo>
                    <a:pt x="25" y="73"/>
                  </a:lnTo>
                  <a:lnTo>
                    <a:pt x="171" y="366"/>
                  </a:lnTo>
                  <a:lnTo>
                    <a:pt x="195" y="439"/>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2"/>
            <p:cNvSpPr/>
            <p:nvPr/>
          </p:nvSpPr>
          <p:spPr>
            <a:xfrm>
              <a:off x="4141800" y="502975"/>
              <a:ext cx="3700" cy="11600"/>
            </a:xfrm>
            <a:custGeom>
              <a:rect b="b" l="l" r="r" t="t"/>
              <a:pathLst>
                <a:path extrusionOk="0" fill="none" h="464" w="148">
                  <a:moveTo>
                    <a:pt x="1" y="0"/>
                  </a:moveTo>
                  <a:lnTo>
                    <a:pt x="147" y="463"/>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2"/>
            <p:cNvSpPr/>
            <p:nvPr/>
          </p:nvSpPr>
          <p:spPr>
            <a:xfrm>
              <a:off x="4150950" y="533425"/>
              <a:ext cx="3675" cy="11575"/>
            </a:xfrm>
            <a:custGeom>
              <a:rect b="b" l="l" r="r" t="t"/>
              <a:pathLst>
                <a:path extrusionOk="0" fill="none" h="463" w="147">
                  <a:moveTo>
                    <a:pt x="0" y="0"/>
                  </a:moveTo>
                  <a:lnTo>
                    <a:pt x="146" y="463"/>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2"/>
            <p:cNvSpPr/>
            <p:nvPr/>
          </p:nvSpPr>
          <p:spPr>
            <a:xfrm>
              <a:off x="4160675" y="563850"/>
              <a:ext cx="4900" cy="11000"/>
            </a:xfrm>
            <a:custGeom>
              <a:rect b="b" l="l" r="r" t="t"/>
              <a:pathLst>
                <a:path extrusionOk="0" fill="none" h="440" w="196">
                  <a:moveTo>
                    <a:pt x="1" y="1"/>
                  </a:moveTo>
                  <a:lnTo>
                    <a:pt x="50" y="123"/>
                  </a:lnTo>
                  <a:lnTo>
                    <a:pt x="196" y="415"/>
                  </a:lnTo>
                  <a:lnTo>
                    <a:pt x="196" y="439"/>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2"/>
            <p:cNvSpPr/>
            <p:nvPr/>
          </p:nvSpPr>
          <p:spPr>
            <a:xfrm>
              <a:off x="4175300" y="591875"/>
              <a:ext cx="7325" cy="9150"/>
            </a:xfrm>
            <a:custGeom>
              <a:rect b="b" l="l" r="r" t="t"/>
              <a:pathLst>
                <a:path extrusionOk="0" fill="none" h="366" w="293">
                  <a:moveTo>
                    <a:pt x="0" y="0"/>
                  </a:moveTo>
                  <a:lnTo>
                    <a:pt x="98" y="146"/>
                  </a:lnTo>
                  <a:lnTo>
                    <a:pt x="293" y="366"/>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2"/>
            <p:cNvSpPr/>
            <p:nvPr/>
          </p:nvSpPr>
          <p:spPr>
            <a:xfrm>
              <a:off x="4198425" y="613175"/>
              <a:ext cx="11000" cy="4900"/>
            </a:xfrm>
            <a:custGeom>
              <a:rect b="b" l="l" r="r" t="t"/>
              <a:pathLst>
                <a:path extrusionOk="0" fill="none" h="196" w="440">
                  <a:moveTo>
                    <a:pt x="1" y="1"/>
                  </a:moveTo>
                  <a:lnTo>
                    <a:pt x="171" y="98"/>
                  </a:lnTo>
                  <a:lnTo>
                    <a:pt x="439" y="195"/>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2"/>
            <p:cNvSpPr/>
            <p:nvPr/>
          </p:nvSpPr>
          <p:spPr>
            <a:xfrm>
              <a:off x="4228275" y="621100"/>
              <a:ext cx="12200" cy="625"/>
            </a:xfrm>
            <a:custGeom>
              <a:rect b="b" l="l" r="r" t="t"/>
              <a:pathLst>
                <a:path extrusionOk="0" fill="none" h="25" w="488">
                  <a:moveTo>
                    <a:pt x="0" y="0"/>
                  </a:moveTo>
                  <a:lnTo>
                    <a:pt x="49" y="25"/>
                  </a:lnTo>
                  <a:lnTo>
                    <a:pt x="487" y="0"/>
                  </a:lnTo>
                  <a:lnTo>
                    <a:pt x="487"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2"/>
            <p:cNvSpPr/>
            <p:nvPr/>
          </p:nvSpPr>
          <p:spPr>
            <a:xfrm>
              <a:off x="4259925" y="616225"/>
              <a:ext cx="11600" cy="3075"/>
            </a:xfrm>
            <a:custGeom>
              <a:rect b="b" l="l" r="r" t="t"/>
              <a:pathLst>
                <a:path extrusionOk="0" fill="none" h="123" w="464">
                  <a:moveTo>
                    <a:pt x="1" y="122"/>
                  </a:moveTo>
                  <a:lnTo>
                    <a:pt x="196" y="73"/>
                  </a:lnTo>
                  <a:lnTo>
                    <a:pt x="464" y="0"/>
                  </a:lnTo>
                  <a:lnTo>
                    <a:pt x="464"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2"/>
            <p:cNvSpPr/>
            <p:nvPr/>
          </p:nvSpPr>
          <p:spPr>
            <a:xfrm>
              <a:off x="4289775" y="602225"/>
              <a:ext cx="10375" cy="6725"/>
            </a:xfrm>
            <a:custGeom>
              <a:rect b="b" l="l" r="r" t="t"/>
              <a:pathLst>
                <a:path extrusionOk="0" fill="none" h="269" w="415">
                  <a:moveTo>
                    <a:pt x="0" y="268"/>
                  </a:moveTo>
                  <a:lnTo>
                    <a:pt x="195" y="146"/>
                  </a:lnTo>
                  <a:lnTo>
                    <a:pt x="390" y="0"/>
                  </a:lnTo>
                  <a:lnTo>
                    <a:pt x="414"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2"/>
            <p:cNvSpPr/>
            <p:nvPr/>
          </p:nvSpPr>
          <p:spPr>
            <a:xfrm>
              <a:off x="4313525" y="577875"/>
              <a:ext cx="6100" cy="10375"/>
            </a:xfrm>
            <a:custGeom>
              <a:rect b="b" l="l" r="r" t="t"/>
              <a:pathLst>
                <a:path extrusionOk="0" fill="none" h="415" w="244">
                  <a:moveTo>
                    <a:pt x="0" y="414"/>
                  </a:moveTo>
                  <a:lnTo>
                    <a:pt x="24" y="365"/>
                  </a:lnTo>
                  <a:lnTo>
                    <a:pt x="146" y="195"/>
                  </a:lnTo>
                  <a:lnTo>
                    <a:pt x="244"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2"/>
            <p:cNvSpPr/>
            <p:nvPr/>
          </p:nvSpPr>
          <p:spPr>
            <a:xfrm>
              <a:off x="4326300" y="547425"/>
              <a:ext cx="2450" cy="12200"/>
            </a:xfrm>
            <a:custGeom>
              <a:rect b="b" l="l" r="r" t="t"/>
              <a:pathLst>
                <a:path extrusionOk="0" fill="none" h="488" w="98">
                  <a:moveTo>
                    <a:pt x="0" y="487"/>
                  </a:moveTo>
                  <a:lnTo>
                    <a:pt x="49" y="293"/>
                  </a:lnTo>
                  <a:lnTo>
                    <a:pt x="98"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2"/>
            <p:cNvSpPr/>
            <p:nvPr/>
          </p:nvSpPr>
          <p:spPr>
            <a:xfrm>
              <a:off x="4329350" y="515750"/>
              <a:ext cx="625" cy="12200"/>
            </a:xfrm>
            <a:custGeom>
              <a:rect b="b" l="l" r="r" t="t"/>
              <a:pathLst>
                <a:path extrusionOk="0" fill="none" h="488" w="25">
                  <a:moveTo>
                    <a:pt x="25" y="488"/>
                  </a:moveTo>
                  <a:lnTo>
                    <a:pt x="25" y="464"/>
                  </a:lnTo>
                  <a:lnTo>
                    <a:pt x="25" y="123"/>
                  </a:lnTo>
                  <a:lnTo>
                    <a:pt x="0"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2"/>
            <p:cNvSpPr/>
            <p:nvPr/>
          </p:nvSpPr>
          <p:spPr>
            <a:xfrm>
              <a:off x="4325075" y="488975"/>
              <a:ext cx="1250" cy="6100"/>
            </a:xfrm>
            <a:custGeom>
              <a:rect b="b" l="l" r="r" t="t"/>
              <a:pathLst>
                <a:path extrusionOk="0" fill="none" h="244" w="50">
                  <a:moveTo>
                    <a:pt x="49" y="244"/>
                  </a:moveTo>
                  <a:lnTo>
                    <a:pt x="49" y="244"/>
                  </a:lnTo>
                  <a:lnTo>
                    <a:pt x="1"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 name="Google Shape;281;p32"/>
          <p:cNvSpPr/>
          <p:nvPr/>
        </p:nvSpPr>
        <p:spPr>
          <a:xfrm>
            <a:off x="3452100" y="1549575"/>
            <a:ext cx="2239800" cy="22398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2"/>
                </a:solidFill>
                <a:latin typeface="Source Sans Pro"/>
                <a:ea typeface="Source Sans Pro"/>
                <a:cs typeface="Source Sans Pro"/>
                <a:sym typeface="Source Sans Pro"/>
              </a:rPr>
              <a:t>Traditional media</a:t>
            </a:r>
            <a:endParaRPr b="1" sz="2200">
              <a:solidFill>
                <a:schemeClr val="dk2"/>
              </a:solidFill>
              <a:latin typeface="Source Sans Pro"/>
              <a:ea typeface="Source Sans Pro"/>
              <a:cs typeface="Source Sans Pro"/>
              <a:sym typeface="Source Sans Pro"/>
            </a:endParaRPr>
          </a:p>
        </p:txBody>
      </p:sp>
      <p:sp>
        <p:nvSpPr>
          <p:cNvPr id="311" name="Google Shape;311;p32"/>
          <p:cNvSpPr/>
          <p:nvPr/>
        </p:nvSpPr>
        <p:spPr>
          <a:xfrm>
            <a:off x="6393550" y="787800"/>
            <a:ext cx="2187600" cy="21876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Transit ads</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$200,000</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i="1" lang="en" sz="2400">
                <a:solidFill>
                  <a:schemeClr val="dk2"/>
                </a:solidFill>
                <a:latin typeface="Source Sans Pro"/>
                <a:ea typeface="Source Sans Pro"/>
                <a:cs typeface="Source Sans Pro"/>
                <a:sym typeface="Source Sans Pro"/>
              </a:rPr>
              <a:t>9 months </a:t>
            </a:r>
            <a:endParaRPr i="1"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t/>
            </a:r>
            <a:endParaRPr sz="2400">
              <a:solidFill>
                <a:schemeClr val="dk2"/>
              </a:solidFill>
              <a:latin typeface="Source Sans Pro"/>
              <a:ea typeface="Source Sans Pro"/>
              <a:cs typeface="Source Sans Pro"/>
              <a:sym typeface="Source Sans Pro"/>
            </a:endParaRPr>
          </a:p>
        </p:txBody>
      </p:sp>
      <p:sp>
        <p:nvSpPr>
          <p:cNvPr id="312" name="Google Shape;312;p32"/>
          <p:cNvSpPr/>
          <p:nvPr/>
        </p:nvSpPr>
        <p:spPr>
          <a:xfrm>
            <a:off x="844425" y="2628550"/>
            <a:ext cx="2239800" cy="22398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Local magazines</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$300,000</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i="1" lang="en" sz="2400">
                <a:solidFill>
                  <a:schemeClr val="dk2"/>
                </a:solidFill>
                <a:latin typeface="Source Sans Pro"/>
                <a:ea typeface="Source Sans Pro"/>
                <a:cs typeface="Source Sans Pro"/>
                <a:sym typeface="Source Sans Pro"/>
              </a:rPr>
              <a:t>6 months</a:t>
            </a:r>
            <a:endParaRPr i="1" sz="2400">
              <a:solidFill>
                <a:schemeClr val="dk2"/>
              </a:solidFill>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cxnSp>
        <p:nvCxnSpPr>
          <p:cNvPr id="317" name="Google Shape;317;p33"/>
          <p:cNvCxnSpPr/>
          <p:nvPr/>
        </p:nvCxnSpPr>
        <p:spPr>
          <a:xfrm flipH="1">
            <a:off x="5276100" y="3954675"/>
            <a:ext cx="1575300" cy="222900"/>
          </a:xfrm>
          <a:prstGeom prst="straightConnector1">
            <a:avLst/>
          </a:prstGeom>
          <a:noFill/>
          <a:ln cap="flat" cmpd="sng" w="28575">
            <a:solidFill>
              <a:srgbClr val="B3B3B3"/>
            </a:solidFill>
            <a:prstDash val="solid"/>
            <a:round/>
            <a:headEnd len="med" w="med" type="none"/>
            <a:tailEnd len="med" w="med" type="none"/>
          </a:ln>
        </p:spPr>
      </p:cxnSp>
      <p:cxnSp>
        <p:nvCxnSpPr>
          <p:cNvPr id="318" name="Google Shape;318;p33"/>
          <p:cNvCxnSpPr/>
          <p:nvPr/>
        </p:nvCxnSpPr>
        <p:spPr>
          <a:xfrm flipH="1">
            <a:off x="2434950" y="2135525"/>
            <a:ext cx="1341300" cy="195300"/>
          </a:xfrm>
          <a:prstGeom prst="straightConnector1">
            <a:avLst/>
          </a:prstGeom>
          <a:noFill/>
          <a:ln cap="flat" cmpd="sng" w="28575">
            <a:solidFill>
              <a:srgbClr val="B3B3B3"/>
            </a:solidFill>
            <a:prstDash val="solid"/>
            <a:round/>
            <a:headEnd len="med" w="med" type="none"/>
            <a:tailEnd len="med" w="med" type="none"/>
          </a:ln>
        </p:spPr>
      </p:cxnSp>
      <p:cxnSp>
        <p:nvCxnSpPr>
          <p:cNvPr id="319" name="Google Shape;319;p33"/>
          <p:cNvCxnSpPr>
            <a:endCxn id="320" idx="5"/>
          </p:cNvCxnSpPr>
          <p:nvPr/>
        </p:nvCxnSpPr>
        <p:spPr>
          <a:xfrm rot="10800000">
            <a:off x="5688039" y="2798639"/>
            <a:ext cx="1080900" cy="589800"/>
          </a:xfrm>
          <a:prstGeom prst="straightConnector1">
            <a:avLst/>
          </a:prstGeom>
          <a:noFill/>
          <a:ln cap="flat" cmpd="sng" w="28575">
            <a:solidFill>
              <a:srgbClr val="B3B3B3"/>
            </a:solidFill>
            <a:prstDash val="solid"/>
            <a:round/>
            <a:headEnd len="med" w="med" type="none"/>
            <a:tailEnd len="med" w="med" type="none"/>
          </a:ln>
        </p:spPr>
      </p:cxnSp>
      <p:sp>
        <p:nvSpPr>
          <p:cNvPr id="321" name="Google Shape;321;p33"/>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000"/>
              <a:t>Media plan</a:t>
            </a:r>
            <a:endParaRPr sz="5000"/>
          </a:p>
        </p:txBody>
      </p:sp>
      <p:grpSp>
        <p:nvGrpSpPr>
          <p:cNvPr id="322" name="Google Shape;322;p33"/>
          <p:cNvGrpSpPr/>
          <p:nvPr/>
        </p:nvGrpSpPr>
        <p:grpSpPr>
          <a:xfrm>
            <a:off x="109782" y="363385"/>
            <a:ext cx="475904" cy="424427"/>
            <a:chOff x="3927500" y="301425"/>
            <a:chExt cx="461550" cy="411625"/>
          </a:xfrm>
        </p:grpSpPr>
        <p:sp>
          <p:nvSpPr>
            <p:cNvPr id="323" name="Google Shape;323;p33"/>
            <p:cNvSpPr/>
            <p:nvPr/>
          </p:nvSpPr>
          <p:spPr>
            <a:xfrm>
              <a:off x="4080925" y="302050"/>
              <a:ext cx="154075" cy="411000"/>
            </a:xfrm>
            <a:custGeom>
              <a:rect b="b" l="l" r="r" t="t"/>
              <a:pathLst>
                <a:path extrusionOk="0" fill="none" h="16440" w="6163">
                  <a:moveTo>
                    <a:pt x="6162" y="3118"/>
                  </a:moveTo>
                  <a:lnTo>
                    <a:pt x="0" y="0"/>
                  </a:lnTo>
                  <a:lnTo>
                    <a:pt x="0" y="13322"/>
                  </a:lnTo>
                  <a:lnTo>
                    <a:pt x="6162" y="16440"/>
                  </a:lnTo>
                  <a:lnTo>
                    <a:pt x="6162" y="3118"/>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3"/>
            <p:cNvSpPr/>
            <p:nvPr/>
          </p:nvSpPr>
          <p:spPr>
            <a:xfrm>
              <a:off x="3927500" y="301425"/>
              <a:ext cx="153450" cy="406150"/>
            </a:xfrm>
            <a:custGeom>
              <a:rect b="b" l="l" r="r" t="t"/>
              <a:pathLst>
                <a:path extrusionOk="0" fill="none" h="16246" w="6138">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3"/>
            <p:cNvSpPr/>
            <p:nvPr/>
          </p:nvSpPr>
          <p:spPr>
            <a:xfrm>
              <a:off x="4234975" y="306925"/>
              <a:ext cx="154075" cy="405525"/>
            </a:xfrm>
            <a:custGeom>
              <a:rect b="b" l="l" r="r" t="t"/>
              <a:pathLst>
                <a:path extrusionOk="0" fill="none" h="16221" w="6163">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3"/>
            <p:cNvSpPr/>
            <p:nvPr/>
          </p:nvSpPr>
          <p:spPr>
            <a:xfrm>
              <a:off x="4295850" y="442075"/>
              <a:ext cx="46300" cy="26225"/>
            </a:xfrm>
            <a:custGeom>
              <a:rect b="b" l="l" r="r" t="t"/>
              <a:pathLst>
                <a:path extrusionOk="0" fill="none" h="1049" w="1852">
                  <a:moveTo>
                    <a:pt x="1" y="1"/>
                  </a:moveTo>
                  <a:lnTo>
                    <a:pt x="1852" y="1048"/>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3"/>
            <p:cNvSpPr/>
            <p:nvPr/>
          </p:nvSpPr>
          <p:spPr>
            <a:xfrm>
              <a:off x="4296475" y="415900"/>
              <a:ext cx="45075" cy="78575"/>
            </a:xfrm>
            <a:custGeom>
              <a:rect b="b" l="l" r="r" t="t"/>
              <a:pathLst>
                <a:path extrusionOk="0" fill="none" h="3143" w="1803">
                  <a:moveTo>
                    <a:pt x="1802" y="1"/>
                  </a:moveTo>
                  <a:lnTo>
                    <a:pt x="0" y="3142"/>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3"/>
            <p:cNvSpPr/>
            <p:nvPr/>
          </p:nvSpPr>
          <p:spPr>
            <a:xfrm>
              <a:off x="3968275" y="590050"/>
              <a:ext cx="25" cy="6100"/>
            </a:xfrm>
            <a:custGeom>
              <a:rect b="b" l="l" r="r" t="t"/>
              <a:pathLst>
                <a:path extrusionOk="0" fill="none" h="244" w="1">
                  <a:moveTo>
                    <a:pt x="1" y="244"/>
                  </a:moveTo>
                  <a:lnTo>
                    <a:pt x="1" y="244"/>
                  </a:lnTo>
                  <a:lnTo>
                    <a:pt x="1"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3"/>
            <p:cNvSpPr/>
            <p:nvPr/>
          </p:nvSpPr>
          <p:spPr>
            <a:xfrm>
              <a:off x="3970725" y="558375"/>
              <a:ext cx="1850" cy="12200"/>
            </a:xfrm>
            <a:custGeom>
              <a:rect b="b" l="l" r="r" t="t"/>
              <a:pathLst>
                <a:path extrusionOk="0" fill="none" h="488" w="74">
                  <a:moveTo>
                    <a:pt x="0" y="488"/>
                  </a:moveTo>
                  <a:lnTo>
                    <a:pt x="73"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3"/>
            <p:cNvSpPr/>
            <p:nvPr/>
          </p:nvSpPr>
          <p:spPr>
            <a:xfrm>
              <a:off x="3976200" y="527325"/>
              <a:ext cx="3675" cy="12200"/>
            </a:xfrm>
            <a:custGeom>
              <a:rect b="b" l="l" r="r" t="t"/>
              <a:pathLst>
                <a:path extrusionOk="0" fill="none" h="488" w="147">
                  <a:moveTo>
                    <a:pt x="0" y="488"/>
                  </a:moveTo>
                  <a:lnTo>
                    <a:pt x="98" y="147"/>
                  </a:lnTo>
                  <a:lnTo>
                    <a:pt x="147"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3"/>
            <p:cNvSpPr/>
            <p:nvPr/>
          </p:nvSpPr>
          <p:spPr>
            <a:xfrm>
              <a:off x="3985950" y="498100"/>
              <a:ext cx="4875" cy="10975"/>
            </a:xfrm>
            <a:custGeom>
              <a:rect b="b" l="l" r="r" t="t"/>
              <a:pathLst>
                <a:path extrusionOk="0" fill="none" h="439" w="195">
                  <a:moveTo>
                    <a:pt x="0" y="439"/>
                  </a:moveTo>
                  <a:lnTo>
                    <a:pt x="195" y="25"/>
                  </a:lnTo>
                  <a:lnTo>
                    <a:pt x="195"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3"/>
            <p:cNvSpPr/>
            <p:nvPr/>
          </p:nvSpPr>
          <p:spPr>
            <a:xfrm>
              <a:off x="4000550" y="471300"/>
              <a:ext cx="7325" cy="9775"/>
            </a:xfrm>
            <a:custGeom>
              <a:rect b="b" l="l" r="r" t="t"/>
              <a:pathLst>
                <a:path extrusionOk="0" fill="none" h="391" w="293">
                  <a:moveTo>
                    <a:pt x="1" y="391"/>
                  </a:moveTo>
                  <a:lnTo>
                    <a:pt x="74" y="269"/>
                  </a:lnTo>
                  <a:lnTo>
                    <a:pt x="293"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3"/>
            <p:cNvSpPr/>
            <p:nvPr/>
          </p:nvSpPr>
          <p:spPr>
            <a:xfrm>
              <a:off x="4021250" y="450600"/>
              <a:ext cx="10375" cy="6725"/>
            </a:xfrm>
            <a:custGeom>
              <a:rect b="b" l="l" r="r" t="t"/>
              <a:pathLst>
                <a:path extrusionOk="0" fill="none" h="269" w="415">
                  <a:moveTo>
                    <a:pt x="1" y="269"/>
                  </a:moveTo>
                  <a:lnTo>
                    <a:pt x="25" y="244"/>
                  </a:lnTo>
                  <a:lnTo>
                    <a:pt x="220" y="123"/>
                  </a:lnTo>
                  <a:lnTo>
                    <a:pt x="415"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3"/>
            <p:cNvSpPr/>
            <p:nvPr/>
          </p:nvSpPr>
          <p:spPr>
            <a:xfrm>
              <a:off x="4049250" y="440250"/>
              <a:ext cx="11600" cy="2475"/>
            </a:xfrm>
            <a:custGeom>
              <a:rect b="b" l="l" r="r" t="t"/>
              <a:pathLst>
                <a:path extrusionOk="0" fill="none" h="99" w="464">
                  <a:moveTo>
                    <a:pt x="1" y="98"/>
                  </a:moveTo>
                  <a:lnTo>
                    <a:pt x="220" y="50"/>
                  </a:lnTo>
                  <a:lnTo>
                    <a:pt x="464" y="1"/>
                  </a:lnTo>
                  <a:lnTo>
                    <a:pt x="464"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3"/>
            <p:cNvSpPr/>
            <p:nvPr/>
          </p:nvSpPr>
          <p:spPr>
            <a:xfrm>
              <a:off x="4080325" y="439650"/>
              <a:ext cx="12200" cy="1850"/>
            </a:xfrm>
            <a:custGeom>
              <a:rect b="b" l="l" r="r" t="t"/>
              <a:pathLst>
                <a:path extrusionOk="0" fill="none" h="74" w="488">
                  <a:moveTo>
                    <a:pt x="0" y="0"/>
                  </a:moveTo>
                  <a:lnTo>
                    <a:pt x="146" y="0"/>
                  </a:lnTo>
                  <a:lnTo>
                    <a:pt x="463" y="74"/>
                  </a:lnTo>
                  <a:lnTo>
                    <a:pt x="487" y="74"/>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3"/>
            <p:cNvSpPr/>
            <p:nvPr/>
          </p:nvSpPr>
          <p:spPr>
            <a:xfrm>
              <a:off x="4110150" y="450000"/>
              <a:ext cx="9150" cy="7950"/>
            </a:xfrm>
            <a:custGeom>
              <a:rect b="b" l="l" r="r" t="t"/>
              <a:pathLst>
                <a:path extrusionOk="0" fill="none" h="318" w="366">
                  <a:moveTo>
                    <a:pt x="0" y="1"/>
                  </a:moveTo>
                  <a:lnTo>
                    <a:pt x="98" y="74"/>
                  </a:lnTo>
                  <a:lnTo>
                    <a:pt x="317" y="268"/>
                  </a:lnTo>
                  <a:lnTo>
                    <a:pt x="366" y="317"/>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3"/>
            <p:cNvSpPr/>
            <p:nvPr/>
          </p:nvSpPr>
          <p:spPr>
            <a:xfrm>
              <a:off x="4130250" y="473750"/>
              <a:ext cx="4900" cy="10975"/>
            </a:xfrm>
            <a:custGeom>
              <a:rect b="b" l="l" r="r" t="t"/>
              <a:pathLst>
                <a:path extrusionOk="0" fill="none" h="439" w="196">
                  <a:moveTo>
                    <a:pt x="0" y="0"/>
                  </a:moveTo>
                  <a:lnTo>
                    <a:pt x="25" y="73"/>
                  </a:lnTo>
                  <a:lnTo>
                    <a:pt x="171" y="366"/>
                  </a:lnTo>
                  <a:lnTo>
                    <a:pt x="195" y="439"/>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3"/>
            <p:cNvSpPr/>
            <p:nvPr/>
          </p:nvSpPr>
          <p:spPr>
            <a:xfrm>
              <a:off x="4141800" y="502975"/>
              <a:ext cx="3700" cy="11600"/>
            </a:xfrm>
            <a:custGeom>
              <a:rect b="b" l="l" r="r" t="t"/>
              <a:pathLst>
                <a:path extrusionOk="0" fill="none" h="464" w="148">
                  <a:moveTo>
                    <a:pt x="1" y="0"/>
                  </a:moveTo>
                  <a:lnTo>
                    <a:pt x="147" y="463"/>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3"/>
            <p:cNvSpPr/>
            <p:nvPr/>
          </p:nvSpPr>
          <p:spPr>
            <a:xfrm>
              <a:off x="4150950" y="533425"/>
              <a:ext cx="3675" cy="11575"/>
            </a:xfrm>
            <a:custGeom>
              <a:rect b="b" l="l" r="r" t="t"/>
              <a:pathLst>
                <a:path extrusionOk="0" fill="none" h="463" w="147">
                  <a:moveTo>
                    <a:pt x="0" y="0"/>
                  </a:moveTo>
                  <a:lnTo>
                    <a:pt x="146" y="463"/>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3"/>
            <p:cNvSpPr/>
            <p:nvPr/>
          </p:nvSpPr>
          <p:spPr>
            <a:xfrm>
              <a:off x="4160675" y="563850"/>
              <a:ext cx="4900" cy="11000"/>
            </a:xfrm>
            <a:custGeom>
              <a:rect b="b" l="l" r="r" t="t"/>
              <a:pathLst>
                <a:path extrusionOk="0" fill="none" h="440" w="196">
                  <a:moveTo>
                    <a:pt x="1" y="1"/>
                  </a:moveTo>
                  <a:lnTo>
                    <a:pt x="50" y="123"/>
                  </a:lnTo>
                  <a:lnTo>
                    <a:pt x="196" y="415"/>
                  </a:lnTo>
                  <a:lnTo>
                    <a:pt x="196" y="439"/>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3"/>
            <p:cNvSpPr/>
            <p:nvPr/>
          </p:nvSpPr>
          <p:spPr>
            <a:xfrm>
              <a:off x="4175300" y="591875"/>
              <a:ext cx="7325" cy="9150"/>
            </a:xfrm>
            <a:custGeom>
              <a:rect b="b" l="l" r="r" t="t"/>
              <a:pathLst>
                <a:path extrusionOk="0" fill="none" h="366" w="293">
                  <a:moveTo>
                    <a:pt x="0" y="0"/>
                  </a:moveTo>
                  <a:lnTo>
                    <a:pt x="98" y="146"/>
                  </a:lnTo>
                  <a:lnTo>
                    <a:pt x="293" y="366"/>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p:nvPr/>
          </p:nvSpPr>
          <p:spPr>
            <a:xfrm>
              <a:off x="4198425" y="613175"/>
              <a:ext cx="11000" cy="4900"/>
            </a:xfrm>
            <a:custGeom>
              <a:rect b="b" l="l" r="r" t="t"/>
              <a:pathLst>
                <a:path extrusionOk="0" fill="none" h="196" w="440">
                  <a:moveTo>
                    <a:pt x="1" y="1"/>
                  </a:moveTo>
                  <a:lnTo>
                    <a:pt x="171" y="98"/>
                  </a:lnTo>
                  <a:lnTo>
                    <a:pt x="439" y="195"/>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3"/>
            <p:cNvSpPr/>
            <p:nvPr/>
          </p:nvSpPr>
          <p:spPr>
            <a:xfrm>
              <a:off x="4228275" y="621100"/>
              <a:ext cx="12200" cy="625"/>
            </a:xfrm>
            <a:custGeom>
              <a:rect b="b" l="l" r="r" t="t"/>
              <a:pathLst>
                <a:path extrusionOk="0" fill="none" h="25" w="488">
                  <a:moveTo>
                    <a:pt x="0" y="0"/>
                  </a:moveTo>
                  <a:lnTo>
                    <a:pt x="49" y="25"/>
                  </a:lnTo>
                  <a:lnTo>
                    <a:pt x="487" y="0"/>
                  </a:lnTo>
                  <a:lnTo>
                    <a:pt x="487"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3"/>
            <p:cNvSpPr/>
            <p:nvPr/>
          </p:nvSpPr>
          <p:spPr>
            <a:xfrm>
              <a:off x="4259925" y="616225"/>
              <a:ext cx="11600" cy="3075"/>
            </a:xfrm>
            <a:custGeom>
              <a:rect b="b" l="l" r="r" t="t"/>
              <a:pathLst>
                <a:path extrusionOk="0" fill="none" h="123" w="464">
                  <a:moveTo>
                    <a:pt x="1" y="122"/>
                  </a:moveTo>
                  <a:lnTo>
                    <a:pt x="196" y="73"/>
                  </a:lnTo>
                  <a:lnTo>
                    <a:pt x="464" y="0"/>
                  </a:lnTo>
                  <a:lnTo>
                    <a:pt x="464"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3"/>
            <p:cNvSpPr/>
            <p:nvPr/>
          </p:nvSpPr>
          <p:spPr>
            <a:xfrm>
              <a:off x="4289775" y="602225"/>
              <a:ext cx="10375" cy="6725"/>
            </a:xfrm>
            <a:custGeom>
              <a:rect b="b" l="l" r="r" t="t"/>
              <a:pathLst>
                <a:path extrusionOk="0" fill="none" h="269" w="415">
                  <a:moveTo>
                    <a:pt x="0" y="268"/>
                  </a:moveTo>
                  <a:lnTo>
                    <a:pt x="195" y="146"/>
                  </a:lnTo>
                  <a:lnTo>
                    <a:pt x="390" y="0"/>
                  </a:lnTo>
                  <a:lnTo>
                    <a:pt x="414"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3"/>
            <p:cNvSpPr/>
            <p:nvPr/>
          </p:nvSpPr>
          <p:spPr>
            <a:xfrm>
              <a:off x="4313525" y="577875"/>
              <a:ext cx="6100" cy="10375"/>
            </a:xfrm>
            <a:custGeom>
              <a:rect b="b" l="l" r="r" t="t"/>
              <a:pathLst>
                <a:path extrusionOk="0" fill="none" h="415" w="244">
                  <a:moveTo>
                    <a:pt x="0" y="414"/>
                  </a:moveTo>
                  <a:lnTo>
                    <a:pt x="24" y="365"/>
                  </a:lnTo>
                  <a:lnTo>
                    <a:pt x="146" y="195"/>
                  </a:lnTo>
                  <a:lnTo>
                    <a:pt x="244"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3"/>
            <p:cNvSpPr/>
            <p:nvPr/>
          </p:nvSpPr>
          <p:spPr>
            <a:xfrm>
              <a:off x="4326300" y="547425"/>
              <a:ext cx="2450" cy="12200"/>
            </a:xfrm>
            <a:custGeom>
              <a:rect b="b" l="l" r="r" t="t"/>
              <a:pathLst>
                <a:path extrusionOk="0" fill="none" h="488" w="98">
                  <a:moveTo>
                    <a:pt x="0" y="487"/>
                  </a:moveTo>
                  <a:lnTo>
                    <a:pt x="49" y="293"/>
                  </a:lnTo>
                  <a:lnTo>
                    <a:pt x="98"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3"/>
            <p:cNvSpPr/>
            <p:nvPr/>
          </p:nvSpPr>
          <p:spPr>
            <a:xfrm>
              <a:off x="4329350" y="515750"/>
              <a:ext cx="625" cy="12200"/>
            </a:xfrm>
            <a:custGeom>
              <a:rect b="b" l="l" r="r" t="t"/>
              <a:pathLst>
                <a:path extrusionOk="0" fill="none" h="488" w="25">
                  <a:moveTo>
                    <a:pt x="25" y="488"/>
                  </a:moveTo>
                  <a:lnTo>
                    <a:pt x="25" y="464"/>
                  </a:lnTo>
                  <a:lnTo>
                    <a:pt x="25" y="123"/>
                  </a:lnTo>
                  <a:lnTo>
                    <a:pt x="0" y="1"/>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3"/>
            <p:cNvSpPr/>
            <p:nvPr/>
          </p:nvSpPr>
          <p:spPr>
            <a:xfrm>
              <a:off x="4325075" y="488975"/>
              <a:ext cx="1250" cy="6100"/>
            </a:xfrm>
            <a:custGeom>
              <a:rect b="b" l="l" r="r" t="t"/>
              <a:pathLst>
                <a:path extrusionOk="0" fill="none" h="244" w="50">
                  <a:moveTo>
                    <a:pt x="49" y="244"/>
                  </a:moveTo>
                  <a:lnTo>
                    <a:pt x="49" y="244"/>
                  </a:lnTo>
                  <a:lnTo>
                    <a:pt x="1" y="0"/>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0" name="Google Shape;320;p33"/>
          <p:cNvSpPr/>
          <p:nvPr/>
        </p:nvSpPr>
        <p:spPr>
          <a:xfrm>
            <a:off x="3776250" y="886850"/>
            <a:ext cx="2239800" cy="22398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2"/>
                </a:solidFill>
                <a:latin typeface="Source Sans Pro"/>
                <a:ea typeface="Source Sans Pro"/>
                <a:cs typeface="Source Sans Pro"/>
                <a:sym typeface="Source Sans Pro"/>
              </a:rPr>
              <a:t>Non-</a:t>
            </a:r>
            <a:endParaRPr b="1" sz="22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b="1" lang="en" sz="2200">
                <a:solidFill>
                  <a:schemeClr val="dk2"/>
                </a:solidFill>
                <a:latin typeface="Source Sans Pro"/>
                <a:ea typeface="Source Sans Pro"/>
                <a:cs typeface="Source Sans Pro"/>
                <a:sym typeface="Source Sans Pro"/>
              </a:rPr>
              <a:t>traditional</a:t>
            </a:r>
            <a:r>
              <a:rPr b="1" lang="en" sz="2200">
                <a:solidFill>
                  <a:schemeClr val="dk2"/>
                </a:solidFill>
                <a:latin typeface="Source Sans Pro"/>
                <a:ea typeface="Source Sans Pro"/>
                <a:cs typeface="Source Sans Pro"/>
                <a:sym typeface="Source Sans Pro"/>
              </a:rPr>
              <a:t> media</a:t>
            </a:r>
            <a:endParaRPr b="1" sz="2200">
              <a:solidFill>
                <a:schemeClr val="dk2"/>
              </a:solidFill>
              <a:latin typeface="Source Sans Pro"/>
              <a:ea typeface="Source Sans Pro"/>
              <a:cs typeface="Source Sans Pro"/>
              <a:sym typeface="Source Sans Pro"/>
            </a:endParaRPr>
          </a:p>
        </p:txBody>
      </p:sp>
      <p:sp>
        <p:nvSpPr>
          <p:cNvPr id="350" name="Google Shape;350;p33"/>
          <p:cNvSpPr/>
          <p:nvPr/>
        </p:nvSpPr>
        <p:spPr>
          <a:xfrm>
            <a:off x="6662700" y="2559900"/>
            <a:ext cx="2055000" cy="20550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u="sng">
                <a:solidFill>
                  <a:schemeClr val="dk2"/>
                </a:solidFill>
                <a:latin typeface="Source Sans Pro"/>
                <a:ea typeface="Source Sans Pro"/>
                <a:cs typeface="Source Sans Pro"/>
                <a:sym typeface="Source Sans Pro"/>
              </a:rPr>
              <a:t>Owned</a:t>
            </a:r>
            <a:endParaRPr sz="2400" u="sng">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Social media</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$50,000</a:t>
            </a:r>
            <a:endParaRPr sz="2400">
              <a:solidFill>
                <a:schemeClr val="dk2"/>
              </a:solidFill>
              <a:latin typeface="Source Sans Pro"/>
              <a:ea typeface="Source Sans Pro"/>
              <a:cs typeface="Source Sans Pro"/>
              <a:sym typeface="Source Sans Pro"/>
            </a:endParaRPr>
          </a:p>
        </p:txBody>
      </p:sp>
      <p:sp>
        <p:nvSpPr>
          <p:cNvPr id="351" name="Google Shape;351;p33"/>
          <p:cNvSpPr/>
          <p:nvPr/>
        </p:nvSpPr>
        <p:spPr>
          <a:xfrm>
            <a:off x="1035925" y="1317800"/>
            <a:ext cx="2055000" cy="20550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u="sng">
                <a:solidFill>
                  <a:schemeClr val="dk2"/>
                </a:solidFill>
                <a:latin typeface="Source Sans Pro"/>
                <a:ea typeface="Source Sans Pro"/>
                <a:cs typeface="Source Sans Pro"/>
                <a:sym typeface="Source Sans Pro"/>
              </a:rPr>
              <a:t>Paid</a:t>
            </a:r>
            <a:r>
              <a:rPr lang="en" sz="2400">
                <a:solidFill>
                  <a:schemeClr val="dk2"/>
                </a:solidFill>
                <a:latin typeface="Source Sans Pro"/>
                <a:ea typeface="Source Sans Pro"/>
                <a:cs typeface="Source Sans Pro"/>
                <a:sym typeface="Source Sans Pro"/>
              </a:rPr>
              <a:t> Online</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Ads</a:t>
            </a:r>
            <a:endParaRPr sz="2400">
              <a:solidFill>
                <a:schemeClr val="dk2"/>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chemeClr val="dk2"/>
                </a:solidFill>
                <a:latin typeface="Source Sans Pro"/>
                <a:ea typeface="Source Sans Pro"/>
                <a:cs typeface="Source Sans Pro"/>
                <a:sym typeface="Source Sans Pro"/>
              </a:rPr>
              <a:t>$100,000</a:t>
            </a:r>
            <a:endParaRPr sz="2400">
              <a:solidFill>
                <a:schemeClr val="dk2"/>
              </a:solidFill>
              <a:latin typeface="Source Sans Pro"/>
              <a:ea typeface="Source Sans Pro"/>
              <a:cs typeface="Source Sans Pro"/>
              <a:sym typeface="Source Sans Pro"/>
            </a:endParaRPr>
          </a:p>
        </p:txBody>
      </p:sp>
      <p:sp>
        <p:nvSpPr>
          <p:cNvPr id="352" name="Google Shape;352;p33"/>
          <p:cNvSpPr/>
          <p:nvPr/>
        </p:nvSpPr>
        <p:spPr>
          <a:xfrm>
            <a:off x="3669900" y="3259425"/>
            <a:ext cx="1804200" cy="18042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chemeClr val="dk2"/>
              </a:solidFill>
              <a:latin typeface="Source Sans Pro"/>
              <a:ea typeface="Source Sans Pro"/>
              <a:cs typeface="Source Sans Pro"/>
              <a:sym typeface="Source Sans Pro"/>
            </a:endParaRPr>
          </a:p>
        </p:txBody>
      </p:sp>
      <p:pic>
        <p:nvPicPr>
          <p:cNvPr id="353" name="Google Shape;353;p33"/>
          <p:cNvPicPr preferRelativeResize="0"/>
          <p:nvPr/>
        </p:nvPicPr>
        <p:blipFill>
          <a:blip r:embed="rId3">
            <a:alphaModFix/>
          </a:blip>
          <a:stretch>
            <a:fillRect/>
          </a:stretch>
        </p:blipFill>
        <p:spPr>
          <a:xfrm>
            <a:off x="4710863" y="3954675"/>
            <a:ext cx="565225" cy="565225"/>
          </a:xfrm>
          <a:prstGeom prst="rect">
            <a:avLst/>
          </a:prstGeom>
          <a:noFill/>
          <a:ln>
            <a:noFill/>
          </a:ln>
        </p:spPr>
      </p:pic>
      <p:pic>
        <p:nvPicPr>
          <p:cNvPr id="354" name="Google Shape;354;p33"/>
          <p:cNvPicPr preferRelativeResize="0"/>
          <p:nvPr/>
        </p:nvPicPr>
        <p:blipFill rotWithShape="1">
          <a:blip r:embed="rId4">
            <a:alphaModFix/>
          </a:blip>
          <a:srcRect b="0" l="19434" r="19907" t="0"/>
          <a:stretch/>
        </p:blipFill>
        <p:spPr>
          <a:xfrm>
            <a:off x="4320825" y="3374588"/>
            <a:ext cx="565225" cy="527458"/>
          </a:xfrm>
          <a:prstGeom prst="rect">
            <a:avLst/>
          </a:prstGeom>
          <a:noFill/>
          <a:ln>
            <a:noFill/>
          </a:ln>
        </p:spPr>
      </p:pic>
      <p:pic>
        <p:nvPicPr>
          <p:cNvPr id="355" name="Google Shape;355;p33"/>
          <p:cNvPicPr preferRelativeResize="0"/>
          <p:nvPr/>
        </p:nvPicPr>
        <p:blipFill>
          <a:blip r:embed="rId5">
            <a:alphaModFix/>
          </a:blip>
          <a:stretch>
            <a:fillRect/>
          </a:stretch>
        </p:blipFill>
        <p:spPr>
          <a:xfrm>
            <a:off x="3852450" y="4006313"/>
            <a:ext cx="602790" cy="424426"/>
          </a:xfrm>
          <a:prstGeom prst="rect">
            <a:avLst/>
          </a:prstGeom>
          <a:noFill/>
          <a:ln>
            <a:noFill/>
          </a:ln>
        </p:spPr>
      </p:pic>
      <p:pic>
        <p:nvPicPr>
          <p:cNvPr id="356" name="Google Shape;356;p33"/>
          <p:cNvPicPr preferRelativeResize="0"/>
          <p:nvPr/>
        </p:nvPicPr>
        <p:blipFill>
          <a:blip r:embed="rId6">
            <a:alphaModFix/>
          </a:blip>
          <a:stretch>
            <a:fillRect/>
          </a:stretch>
        </p:blipFill>
        <p:spPr>
          <a:xfrm>
            <a:off x="4176549" y="4378600"/>
            <a:ext cx="734777" cy="7347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34"/>
          <p:cNvSpPr txBox="1"/>
          <p:nvPr>
            <p:ph type="title"/>
          </p:nvPr>
        </p:nvSpPr>
        <p:spPr>
          <a:xfrm>
            <a:off x="844425" y="5599"/>
            <a:ext cx="3552600" cy="84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Budget: $1M</a:t>
            </a:r>
            <a:endParaRPr sz="4800"/>
          </a:p>
        </p:txBody>
      </p:sp>
      <p:grpSp>
        <p:nvGrpSpPr>
          <p:cNvPr id="362" name="Google Shape;362;p34"/>
          <p:cNvGrpSpPr/>
          <p:nvPr/>
        </p:nvGrpSpPr>
        <p:grpSpPr>
          <a:xfrm>
            <a:off x="89886" y="374321"/>
            <a:ext cx="524144" cy="402565"/>
            <a:chOff x="568950" y="3686775"/>
            <a:chExt cx="472500" cy="362900"/>
          </a:xfrm>
        </p:grpSpPr>
        <p:sp>
          <p:nvSpPr>
            <p:cNvPr id="363" name="Google Shape;363;p34"/>
            <p:cNvSpPr/>
            <p:nvPr/>
          </p:nvSpPr>
          <p:spPr>
            <a:xfrm>
              <a:off x="568950" y="3686775"/>
              <a:ext cx="472500" cy="362900"/>
            </a:xfrm>
            <a:custGeom>
              <a:rect b="b" l="l" r="r" t="t"/>
              <a:pathLst>
                <a:path extrusionOk="0" fill="none" h="14516" w="1890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4"/>
            <p:cNvSpPr/>
            <p:nvPr/>
          </p:nvSpPr>
          <p:spPr>
            <a:xfrm>
              <a:off x="645650" y="3820725"/>
              <a:ext cx="34125" cy="34125"/>
            </a:xfrm>
            <a:custGeom>
              <a:rect b="b" l="l" r="r" t="t"/>
              <a:pathLst>
                <a:path extrusionOk="0" fill="none" h="1365" w="1365">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4"/>
            <p:cNvSpPr/>
            <p:nvPr/>
          </p:nvSpPr>
          <p:spPr>
            <a:xfrm>
              <a:off x="747950" y="3753750"/>
              <a:ext cx="85275" cy="12200"/>
            </a:xfrm>
            <a:custGeom>
              <a:rect b="b" l="l" r="r" t="t"/>
              <a:pathLst>
                <a:path extrusionOk="0" fill="none" h="488" w="3411">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cap="rnd" cmpd="sng" w="28575">
              <a:solidFill>
                <a:srgbClr val="F7F7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366" name="Google Shape;366;p34"/>
          <p:cNvGraphicFramePr/>
          <p:nvPr/>
        </p:nvGraphicFramePr>
        <p:xfrm>
          <a:off x="844425" y="776875"/>
          <a:ext cx="3000000" cy="3000000"/>
        </p:xfrm>
        <a:graphic>
          <a:graphicData uri="http://schemas.openxmlformats.org/drawingml/2006/table">
            <a:tbl>
              <a:tblPr>
                <a:noFill/>
                <a:tableStyleId>{50CD0907-415F-474E-A1DF-CD1961141601}</a:tableStyleId>
              </a:tblPr>
              <a:tblGrid>
                <a:gridCol w="3970875"/>
                <a:gridCol w="3970875"/>
              </a:tblGrid>
              <a:tr h="389675">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Program</a:t>
                      </a:r>
                      <a:endParaRPr sz="2000">
                        <a:latin typeface="Source Sans Pro"/>
                        <a:ea typeface="Source Sans Pro"/>
                        <a:cs typeface="Source Sans Pro"/>
                        <a:sym typeface="Source Sans Pro"/>
                      </a:endParaRPr>
                    </a:p>
                  </a:txBody>
                  <a:tcPr marT="91425" marB="91425" marR="91425" marL="91425">
                    <a:solidFill>
                      <a:srgbClr val="FFF2CC"/>
                    </a:solidFill>
                  </a:tcPr>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Price</a:t>
                      </a:r>
                      <a:endParaRPr sz="2000">
                        <a:latin typeface="Source Sans Pro"/>
                        <a:ea typeface="Source Sans Pro"/>
                        <a:cs typeface="Source Sans Pro"/>
                        <a:sym typeface="Source Sans Pro"/>
                      </a:endParaRPr>
                    </a:p>
                  </a:txBody>
                  <a:tcPr marT="91425" marB="91425" marR="91425" marL="91425">
                    <a:solidFill>
                      <a:srgbClr val="FFF2CC"/>
                    </a:solidFill>
                  </a:tcPr>
                </a:tc>
              </a:tr>
              <a:tr h="372825">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Guerrilla campaign</a:t>
                      </a:r>
                      <a:endParaRPr sz="2000">
                        <a:latin typeface="Source Sans Pro"/>
                        <a:ea typeface="Source Sans Pro"/>
                        <a:cs typeface="Source Sans Pro"/>
                        <a:sym typeface="Source Sans Pro"/>
                      </a:endParaRPr>
                    </a:p>
                  </a:txBody>
                  <a:tcPr marT="91425" marB="91425" marR="91425" marL="91425"/>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$50,000 </a:t>
                      </a:r>
                      <a:endParaRPr sz="2000">
                        <a:latin typeface="Source Sans Pro"/>
                        <a:ea typeface="Source Sans Pro"/>
                        <a:cs typeface="Source Sans Pro"/>
                        <a:sym typeface="Source Sans Pro"/>
                      </a:endParaRPr>
                    </a:p>
                  </a:txBody>
                  <a:tcPr marT="91425" marB="91425" marR="91425" marL="91425"/>
                </a:tc>
              </a:tr>
              <a:tr h="372800">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Transit Advertising</a:t>
                      </a:r>
                      <a:endParaRPr sz="2000">
                        <a:latin typeface="Source Sans Pro"/>
                        <a:ea typeface="Source Sans Pro"/>
                        <a:cs typeface="Source Sans Pro"/>
                        <a:sym typeface="Source Sans Pro"/>
                      </a:endParaRPr>
                    </a:p>
                  </a:txBody>
                  <a:tcPr marT="91425" marB="91425" marR="91425" marL="91425"/>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$200,000</a:t>
                      </a:r>
                      <a:endParaRPr sz="2000">
                        <a:latin typeface="Source Sans Pro"/>
                        <a:ea typeface="Source Sans Pro"/>
                        <a:cs typeface="Source Sans Pro"/>
                        <a:sym typeface="Source Sans Pro"/>
                      </a:endParaRPr>
                    </a:p>
                  </a:txBody>
                  <a:tcPr marT="91425" marB="91425" marR="91425" marL="91425"/>
                </a:tc>
              </a:tr>
              <a:tr h="372825">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Social Media Marketing</a:t>
                      </a:r>
                      <a:endParaRPr sz="2000">
                        <a:latin typeface="Source Sans Pro"/>
                        <a:ea typeface="Source Sans Pro"/>
                        <a:cs typeface="Source Sans Pro"/>
                        <a:sym typeface="Source Sans Pro"/>
                      </a:endParaRPr>
                    </a:p>
                  </a:txBody>
                  <a:tcPr marT="91425" marB="91425" marR="91425" marL="91425"/>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$50,000</a:t>
                      </a:r>
                      <a:endParaRPr sz="2000">
                        <a:latin typeface="Source Sans Pro"/>
                        <a:ea typeface="Source Sans Pro"/>
                        <a:cs typeface="Source Sans Pro"/>
                        <a:sym typeface="Source Sans Pro"/>
                      </a:endParaRPr>
                    </a:p>
                  </a:txBody>
                  <a:tcPr marT="91425" marB="91425" marR="91425" marL="91425"/>
                </a:tc>
              </a:tr>
              <a:tr h="373350">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Brand Ambassadors</a:t>
                      </a:r>
                      <a:endParaRPr sz="2000">
                        <a:latin typeface="Source Sans Pro"/>
                        <a:ea typeface="Source Sans Pro"/>
                        <a:cs typeface="Source Sans Pro"/>
                        <a:sym typeface="Source Sans Pro"/>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$150,000</a:t>
                      </a:r>
                      <a:endParaRPr sz="2000">
                        <a:latin typeface="Source Sans Pro"/>
                        <a:ea typeface="Source Sans Pro"/>
                        <a:cs typeface="Source Sans Pro"/>
                        <a:sym typeface="Source Sans Pro"/>
                      </a:endParaRPr>
                    </a:p>
                  </a:txBody>
                  <a:tcPr marT="91425" marB="91425" marR="91425" marL="91425">
                    <a:lnB cap="flat" cmpd="sng" w="9525">
                      <a:solidFill>
                        <a:srgbClr val="9E9E9E"/>
                      </a:solidFill>
                      <a:prstDash val="solid"/>
                      <a:round/>
                      <a:headEnd len="sm" w="sm" type="none"/>
                      <a:tailEnd len="sm" w="sm" type="none"/>
                    </a:lnB>
                  </a:tcPr>
                </a:tc>
              </a:tr>
              <a:tr h="357000">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 Informative Promo Video </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$75,000</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9675">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Online Advertising</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$100,000</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6375">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Promotional/ Press Kits</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$50,000</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65425">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Print Advertising</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Source Sans Pro"/>
                          <a:ea typeface="Source Sans Pro"/>
                          <a:cs typeface="Source Sans Pro"/>
                          <a:sym typeface="Source Sans Pro"/>
                        </a:rPr>
                        <a:t>$300,000</a:t>
                      </a:r>
                      <a:endParaRPr sz="2000">
                        <a:latin typeface="Source Sans Pro"/>
                        <a:ea typeface="Source Sans Pro"/>
                        <a:cs typeface="Source Sans Pro"/>
                        <a:sym typeface="Source Sans Pr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Google Shape;371;p35"/>
          <p:cNvSpPr txBox="1"/>
          <p:nvPr>
            <p:ph type="ctrTitle"/>
          </p:nvPr>
        </p:nvSpPr>
        <p:spPr>
          <a:xfrm>
            <a:off x="685800" y="1907659"/>
            <a:ext cx="5008200" cy="104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1.</a:t>
            </a:r>
            <a:endParaRPr/>
          </a:p>
          <a:p>
            <a:pPr indent="0" lvl="0" marL="0" rtl="0" algn="l">
              <a:spcBef>
                <a:spcPts val="0"/>
              </a:spcBef>
              <a:spcAft>
                <a:spcPts val="0"/>
              </a:spcAft>
              <a:buNone/>
            </a:pPr>
            <a:r>
              <a:rPr lang="en"/>
              <a:t>TRANSITION HEADLINE</a:t>
            </a:r>
            <a:endParaRPr/>
          </a:p>
        </p:txBody>
      </p:sp>
      <p:sp>
        <p:nvSpPr>
          <p:cNvPr id="372" name="Google Shape;372;p35"/>
          <p:cNvSpPr txBox="1"/>
          <p:nvPr>
            <p:ph idx="1" type="subTitle"/>
          </p:nvPr>
        </p:nvSpPr>
        <p:spPr>
          <a:xfrm>
            <a:off x="685800" y="3082250"/>
            <a:ext cx="5008200" cy="68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Let’s start with the first set of slides</a:t>
            </a:r>
            <a:endParaRPr/>
          </a:p>
        </p:txBody>
      </p:sp>
      <p:sp>
        <p:nvSpPr>
          <p:cNvPr id="373" name="Google Shape;373;p35"/>
          <p:cNvSpPr txBox="1"/>
          <p:nvPr>
            <p:ph idx="12" type="sldNum"/>
          </p:nvPr>
        </p:nvSpPr>
        <p:spPr>
          <a:xfrm>
            <a:off x="-75" y="3420000"/>
            <a:ext cx="669600" cy="172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74" name="Google Shape;374;p35"/>
          <p:cNvPicPr preferRelativeResize="0"/>
          <p:nvPr/>
        </p:nvPicPr>
        <p:blipFill>
          <a:blip r:embed="rId3">
            <a:alphaModFix/>
          </a:blip>
          <a:stretch>
            <a:fillRect/>
          </a:stretch>
        </p:blipFill>
        <p:spPr>
          <a:xfrm>
            <a:off x="0" y="0"/>
            <a:ext cx="9282752" cy="5143500"/>
          </a:xfrm>
          <a:prstGeom prst="rect">
            <a:avLst/>
          </a:prstGeom>
          <a:noFill/>
          <a:ln>
            <a:noFill/>
          </a:ln>
        </p:spPr>
      </p:pic>
      <p:pic>
        <p:nvPicPr>
          <p:cNvPr id="375" name="Google Shape;375;p35"/>
          <p:cNvPicPr preferRelativeResize="0"/>
          <p:nvPr/>
        </p:nvPicPr>
        <p:blipFill>
          <a:blip r:embed="rId4">
            <a:alphaModFix/>
          </a:blip>
          <a:stretch>
            <a:fillRect/>
          </a:stretch>
        </p:blipFill>
        <p:spPr>
          <a:xfrm>
            <a:off x="0" y="207386"/>
            <a:ext cx="9282752" cy="485892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36"/>
          <p:cNvSpPr txBox="1"/>
          <p:nvPr>
            <p:ph idx="1" type="body"/>
          </p:nvPr>
        </p:nvSpPr>
        <p:spPr>
          <a:xfrm>
            <a:off x="1616475" y="0"/>
            <a:ext cx="5910900" cy="37698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a:t>“</a:t>
            </a:r>
            <a:r>
              <a:rPr b="1" lang="en"/>
              <a:t>Love</a:t>
            </a:r>
            <a:r>
              <a:rPr lang="en"/>
              <a:t> and </a:t>
            </a:r>
            <a:r>
              <a:rPr b="1" lang="en"/>
              <a:t>caring</a:t>
            </a:r>
            <a:r>
              <a:rPr lang="en"/>
              <a:t> are critical tools for helping patients get better. </a:t>
            </a:r>
            <a:endParaRPr/>
          </a:p>
          <a:p>
            <a:pPr indent="0" lvl="0" marL="0" rtl="0" algn="ctr">
              <a:spcBef>
                <a:spcPts val="600"/>
              </a:spcBef>
              <a:spcAft>
                <a:spcPts val="0"/>
              </a:spcAft>
              <a:buNone/>
            </a:pPr>
            <a:r>
              <a:rPr lang="en"/>
              <a:t>If it were a form of </a:t>
            </a:r>
            <a:r>
              <a:rPr b="1" lang="en"/>
              <a:t>medication</a:t>
            </a:r>
            <a:r>
              <a:rPr lang="en"/>
              <a:t>, </a:t>
            </a:r>
            <a:endParaRPr/>
          </a:p>
          <a:p>
            <a:pPr indent="0" lvl="0" marL="0" rtl="0" algn="ctr">
              <a:spcBef>
                <a:spcPts val="600"/>
              </a:spcBef>
              <a:spcAft>
                <a:spcPts val="0"/>
              </a:spcAft>
              <a:buClr>
                <a:srgbClr val="000000"/>
              </a:buClr>
              <a:buSzPts val="1100"/>
              <a:buFont typeface="Arial"/>
              <a:buNone/>
            </a:pPr>
            <a:r>
              <a:rPr lang="en"/>
              <a:t>we would prescribe it.”</a:t>
            </a:r>
            <a:endParaRPr/>
          </a:p>
        </p:txBody>
      </p:sp>
      <p:sp>
        <p:nvSpPr>
          <p:cNvPr id="381" name="Google Shape;381;p36"/>
          <p:cNvSpPr txBox="1"/>
          <p:nvPr/>
        </p:nvSpPr>
        <p:spPr>
          <a:xfrm>
            <a:off x="783600" y="4431000"/>
            <a:ext cx="7729200" cy="712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600"/>
              </a:spcBef>
              <a:spcAft>
                <a:spcPts val="0"/>
              </a:spcAft>
              <a:buClr>
                <a:schemeClr val="dk1"/>
              </a:buClr>
              <a:buSzPts val="1100"/>
              <a:buFont typeface="Arial"/>
              <a:buNone/>
            </a:pPr>
            <a:r>
              <a:rPr b="1" lang="en" sz="2000">
                <a:solidFill>
                  <a:srgbClr val="415665"/>
                </a:solidFill>
                <a:latin typeface="Source Sans Pro"/>
                <a:ea typeface="Source Sans Pro"/>
                <a:cs typeface="Source Sans Pro"/>
                <a:sym typeface="Source Sans Pro"/>
              </a:rPr>
              <a:t>Ronnie Nathan</a:t>
            </a:r>
            <a:r>
              <a:rPr lang="en" sz="2000">
                <a:solidFill>
                  <a:srgbClr val="415665"/>
                </a:solidFill>
                <a:latin typeface="Source Sans Pro"/>
                <a:ea typeface="Source Sans Pro"/>
                <a:cs typeface="Source Sans Pro"/>
                <a:sym typeface="Source Sans Pro"/>
              </a:rPr>
              <a:t>, Chief Barker of the Variety Club Children’s Charity</a:t>
            </a:r>
            <a:endParaRPr sz="2000">
              <a:solidFill>
                <a:srgbClr val="415665"/>
              </a:solidFill>
            </a:endParaRPr>
          </a:p>
        </p:txBody>
      </p:sp>
      <p:sp>
        <p:nvSpPr>
          <p:cNvPr id="382" name="Google Shape;382;p36"/>
          <p:cNvSpPr/>
          <p:nvPr/>
        </p:nvSpPr>
        <p:spPr>
          <a:xfrm>
            <a:off x="145600" y="4589850"/>
            <a:ext cx="439866" cy="394812"/>
          </a:xfrm>
          <a:custGeom>
            <a:rect b="b" l="l" r="r" t="t"/>
            <a:pathLst>
              <a:path extrusionOk="0" fill="none" h="14955" w="1666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cap="rnd"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p37"/>
          <p:cNvSpPr txBox="1"/>
          <p:nvPr>
            <p:ph type="title"/>
          </p:nvPr>
        </p:nvSpPr>
        <p:spPr>
          <a:xfrm>
            <a:off x="1901550" y="3164100"/>
            <a:ext cx="5340900" cy="102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6000">
                <a:solidFill>
                  <a:srgbClr val="A9D039"/>
                </a:solidFill>
              </a:rPr>
              <a:t>Any questions?</a:t>
            </a:r>
            <a:endParaRPr b="1" sz="6000">
              <a:solidFill>
                <a:srgbClr val="A9D039"/>
              </a:solidFill>
            </a:endParaRPr>
          </a:p>
        </p:txBody>
      </p:sp>
      <p:sp>
        <p:nvSpPr>
          <p:cNvPr id="388" name="Google Shape;388;p37"/>
          <p:cNvSpPr txBox="1"/>
          <p:nvPr>
            <p:ph type="title"/>
          </p:nvPr>
        </p:nvSpPr>
        <p:spPr>
          <a:xfrm>
            <a:off x="1901550" y="613950"/>
            <a:ext cx="5340900" cy="1900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6000"/>
              <a:t>Thank you</a:t>
            </a:r>
            <a:r>
              <a:rPr lang="en" sz="6000"/>
              <a:t> for your time!</a:t>
            </a:r>
            <a:endParaRPr sz="6000"/>
          </a:p>
        </p:txBody>
      </p:sp>
      <p:cxnSp>
        <p:nvCxnSpPr>
          <p:cNvPr id="389" name="Google Shape;389;p37"/>
          <p:cNvCxnSpPr/>
          <p:nvPr/>
        </p:nvCxnSpPr>
        <p:spPr>
          <a:xfrm>
            <a:off x="-4800" y="2839425"/>
            <a:ext cx="9153600" cy="0"/>
          </a:xfrm>
          <a:prstGeom prst="straightConnector1">
            <a:avLst/>
          </a:prstGeom>
          <a:noFill/>
          <a:ln cap="flat" cmpd="sng" w="9525">
            <a:solidFill>
              <a:srgbClr val="B3B3B3"/>
            </a:solidFill>
            <a:prstDash val="dash"/>
            <a:round/>
            <a:headEnd len="med" w="med" type="none"/>
            <a:tailEnd len="med" w="med" type="none"/>
          </a:ln>
        </p:spPr>
      </p:cxnSp>
      <p:grpSp>
        <p:nvGrpSpPr>
          <p:cNvPr id="390" name="Google Shape;390;p37"/>
          <p:cNvGrpSpPr/>
          <p:nvPr/>
        </p:nvGrpSpPr>
        <p:grpSpPr>
          <a:xfrm>
            <a:off x="4355089" y="2622513"/>
            <a:ext cx="433800" cy="433800"/>
            <a:chOff x="5382800" y="412975"/>
            <a:chExt cx="433800" cy="433800"/>
          </a:xfrm>
        </p:grpSpPr>
        <p:sp>
          <p:nvSpPr>
            <p:cNvPr id="391" name="Google Shape;391;p37"/>
            <p:cNvSpPr/>
            <p:nvPr/>
          </p:nvSpPr>
          <p:spPr>
            <a:xfrm>
              <a:off x="5382800" y="412975"/>
              <a:ext cx="433800" cy="433800"/>
            </a:xfrm>
            <a:prstGeom prst="ellipse">
              <a:avLst/>
            </a:prstGeom>
            <a:solidFill>
              <a:srgbClr val="0DB7C4">
                <a:alpha val="36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7"/>
            <p:cNvSpPr/>
            <p:nvPr/>
          </p:nvSpPr>
          <p:spPr>
            <a:xfrm>
              <a:off x="5495482" y="525658"/>
              <a:ext cx="208200" cy="208200"/>
            </a:xfrm>
            <a:prstGeom prst="ellipse">
              <a:avLst/>
            </a:prstGeom>
            <a:solidFill>
              <a:srgbClr val="0DB7C4">
                <a:alpha val="36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7"/>
            <p:cNvSpPr/>
            <p:nvPr/>
          </p:nvSpPr>
          <p:spPr>
            <a:xfrm>
              <a:off x="5544573" y="574748"/>
              <a:ext cx="110100" cy="110100"/>
            </a:xfrm>
            <a:prstGeom prst="ellipse">
              <a:avLst/>
            </a:prstGeom>
            <a:solidFill>
              <a:srgbClr val="0DB7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4" name="Google Shape;394;p37"/>
          <p:cNvSpPr txBox="1"/>
          <p:nvPr/>
        </p:nvSpPr>
        <p:spPr>
          <a:xfrm>
            <a:off x="13025" y="63175"/>
            <a:ext cx="638100" cy="113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6000">
                <a:solidFill>
                  <a:srgbClr val="FFFFFF"/>
                </a:solidFill>
                <a:latin typeface="Dosis"/>
                <a:ea typeface="Dosis"/>
                <a:cs typeface="Dosis"/>
                <a:sym typeface="Dosis"/>
              </a:rPr>
              <a:t>?</a:t>
            </a:r>
            <a:endParaRPr b="1" sz="6000">
              <a:solidFill>
                <a:srgbClr val="FFFFFF"/>
              </a:solidFill>
              <a:latin typeface="Dosis"/>
              <a:ea typeface="Dosis"/>
              <a:cs typeface="Dosis"/>
              <a:sym typeface="Dosi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pic>
        <p:nvPicPr>
          <p:cNvPr id="399" name="Google Shape;399;p38"/>
          <p:cNvPicPr preferRelativeResize="0"/>
          <p:nvPr/>
        </p:nvPicPr>
        <p:blipFill>
          <a:blip r:embed="rId3">
            <a:alphaModFix/>
          </a:blip>
          <a:stretch>
            <a:fillRect/>
          </a:stretch>
        </p:blipFill>
        <p:spPr>
          <a:xfrm>
            <a:off x="117575" y="2063875"/>
            <a:ext cx="4505100" cy="3003300"/>
          </a:xfrm>
          <a:prstGeom prst="roundRect">
            <a:avLst>
              <a:gd fmla="val 16667" name="adj"/>
            </a:avLst>
          </a:prstGeom>
          <a:noFill/>
          <a:ln cap="flat" cmpd="sng" w="19050">
            <a:solidFill>
              <a:srgbClr val="0DB7C4"/>
            </a:solidFill>
            <a:prstDash val="solid"/>
            <a:round/>
            <a:headEnd len="sm" w="sm" type="none"/>
            <a:tailEnd len="sm" w="sm" type="none"/>
          </a:ln>
        </p:spPr>
      </p:pic>
      <p:pic>
        <p:nvPicPr>
          <p:cNvPr id="400" name="Google Shape;400;p38"/>
          <p:cNvPicPr preferRelativeResize="0"/>
          <p:nvPr/>
        </p:nvPicPr>
        <p:blipFill>
          <a:blip r:embed="rId4">
            <a:alphaModFix/>
          </a:blip>
          <a:stretch>
            <a:fillRect/>
          </a:stretch>
        </p:blipFill>
        <p:spPr>
          <a:xfrm>
            <a:off x="4677650" y="133149"/>
            <a:ext cx="4455600" cy="3003300"/>
          </a:xfrm>
          <a:prstGeom prst="roundRect">
            <a:avLst>
              <a:gd fmla="val 16667" name="adj"/>
            </a:avLst>
          </a:prstGeom>
          <a:noFill/>
          <a:ln cap="flat" cmpd="sng" w="19050">
            <a:solidFill>
              <a:srgbClr val="0DB7C4"/>
            </a:solidFill>
            <a:prstDash val="solid"/>
            <a:round/>
            <a:headEnd len="sm" w="sm" type="none"/>
            <a:tailEnd len="sm" w="sm" type="none"/>
          </a:ln>
        </p:spPr>
      </p:pic>
      <p:sp>
        <p:nvSpPr>
          <p:cNvPr id="401" name="Google Shape;401;p38"/>
          <p:cNvSpPr txBox="1"/>
          <p:nvPr/>
        </p:nvSpPr>
        <p:spPr>
          <a:xfrm>
            <a:off x="757725" y="320525"/>
            <a:ext cx="3844800" cy="1761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0A95B0"/>
                </a:solidFill>
                <a:latin typeface="Source Sans Pro"/>
                <a:ea typeface="Source Sans Pro"/>
                <a:cs typeface="Source Sans Pro"/>
                <a:sym typeface="Source Sans Pro"/>
              </a:rPr>
              <a:t>Check out our </a:t>
            </a:r>
            <a:endParaRPr sz="2400">
              <a:solidFill>
                <a:srgbClr val="0A95B0"/>
              </a:solidFill>
              <a:latin typeface="Source Sans Pro"/>
              <a:ea typeface="Source Sans Pro"/>
              <a:cs typeface="Source Sans Pro"/>
              <a:sym typeface="Source Sans Pro"/>
            </a:endParaRPr>
          </a:p>
          <a:p>
            <a:pPr indent="0" lvl="0" marL="0" rtl="0" algn="ctr">
              <a:spcBef>
                <a:spcPts val="0"/>
              </a:spcBef>
              <a:spcAft>
                <a:spcPts val="0"/>
              </a:spcAft>
              <a:buNone/>
            </a:pPr>
            <a:r>
              <a:rPr lang="en" sz="2400">
                <a:solidFill>
                  <a:srgbClr val="0A95B0"/>
                </a:solidFill>
                <a:latin typeface="Source Sans Pro"/>
                <a:ea typeface="Source Sans Pro"/>
                <a:cs typeface="Source Sans Pro"/>
                <a:sym typeface="Source Sans Pro"/>
              </a:rPr>
              <a:t>pre-launch website at </a:t>
            </a:r>
            <a:endParaRPr sz="2400">
              <a:solidFill>
                <a:srgbClr val="0A95B0"/>
              </a:solidFill>
              <a:latin typeface="Source Sans Pro"/>
              <a:ea typeface="Source Sans Pro"/>
              <a:cs typeface="Source Sans Pro"/>
              <a:sym typeface="Source Sans Pro"/>
            </a:endParaRPr>
          </a:p>
          <a:p>
            <a:pPr indent="0" lvl="0" marL="0" rtl="0" algn="ctr">
              <a:spcBef>
                <a:spcPts val="0"/>
              </a:spcBef>
              <a:spcAft>
                <a:spcPts val="0"/>
              </a:spcAft>
              <a:buNone/>
            </a:pPr>
            <a:r>
              <a:rPr lang="en" sz="2400" u="sng">
                <a:solidFill>
                  <a:schemeClr val="hlink"/>
                </a:solidFill>
                <a:latin typeface="Source Sans Pro"/>
                <a:ea typeface="Source Sans Pro"/>
                <a:cs typeface="Source Sans Pro"/>
                <a:sym typeface="Source Sans Pro"/>
                <a:hlinkClick r:id="rId5"/>
              </a:rPr>
              <a:t>https://spark.adobe.com/page/m5sDYnYIHGzeA/</a:t>
            </a:r>
            <a:endParaRPr sz="2400">
              <a:latin typeface="Source Sans Pro"/>
              <a:ea typeface="Source Sans Pro"/>
              <a:cs typeface="Source Sans Pro"/>
              <a:sym typeface="Source Sans Pro"/>
            </a:endParaRPr>
          </a:p>
          <a:p>
            <a:pPr indent="0" lvl="0" marL="0" rtl="0" algn="l">
              <a:spcBef>
                <a:spcPts val="0"/>
              </a:spcBef>
              <a:spcAft>
                <a:spcPts val="0"/>
              </a:spcAft>
              <a:buNone/>
            </a:pPr>
            <a:r>
              <a:t/>
            </a:r>
            <a:endParaRPr sz="2400">
              <a:latin typeface="Source Sans Pro"/>
              <a:ea typeface="Source Sans Pro"/>
              <a:cs typeface="Source Sans Pro"/>
              <a:sym typeface="Source Sans Pro"/>
            </a:endParaRPr>
          </a:p>
        </p:txBody>
      </p:sp>
      <p:grpSp>
        <p:nvGrpSpPr>
          <p:cNvPr id="402" name="Google Shape;402;p38"/>
          <p:cNvGrpSpPr/>
          <p:nvPr/>
        </p:nvGrpSpPr>
        <p:grpSpPr>
          <a:xfrm>
            <a:off x="75279" y="320533"/>
            <a:ext cx="512825" cy="512825"/>
            <a:chOff x="5941025" y="3634400"/>
            <a:chExt cx="467650" cy="467650"/>
          </a:xfrm>
        </p:grpSpPr>
        <p:sp>
          <p:nvSpPr>
            <p:cNvPr id="403" name="Google Shape;403;p38"/>
            <p:cNvSpPr/>
            <p:nvPr/>
          </p:nvSpPr>
          <p:spPr>
            <a:xfrm>
              <a:off x="5941025" y="3634400"/>
              <a:ext cx="467650" cy="467650"/>
            </a:xfrm>
            <a:custGeom>
              <a:rect b="b" l="l" r="r" t="t"/>
              <a:pathLst>
                <a:path extrusionOk="0" fill="none" h="18706" w="18706">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8"/>
            <p:cNvSpPr/>
            <p:nvPr/>
          </p:nvSpPr>
          <p:spPr>
            <a:xfrm>
              <a:off x="6211975" y="3753150"/>
              <a:ext cx="19525" cy="18900"/>
            </a:xfrm>
            <a:custGeom>
              <a:rect b="b" l="l" r="r" t="t"/>
              <a:pathLst>
                <a:path extrusionOk="0" fill="none" h="756" w="781">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8"/>
            <p:cNvSpPr/>
            <p:nvPr/>
          </p:nvSpPr>
          <p:spPr>
            <a:xfrm>
              <a:off x="5943475" y="3695900"/>
              <a:ext cx="177800" cy="351350"/>
            </a:xfrm>
            <a:custGeom>
              <a:rect b="b" l="l" r="r" t="t"/>
              <a:pathLst>
                <a:path extrusionOk="0" fill="none" h="14054" w="7112">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8"/>
            <p:cNvSpPr/>
            <p:nvPr/>
          </p:nvSpPr>
          <p:spPr>
            <a:xfrm>
              <a:off x="6128575" y="3695900"/>
              <a:ext cx="86475" cy="47525"/>
            </a:xfrm>
            <a:custGeom>
              <a:rect b="b" l="l" r="r" t="t"/>
              <a:pathLst>
                <a:path extrusionOk="0" fill="none" h="1901" w="3459">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8"/>
            <p:cNvSpPr/>
            <p:nvPr/>
          </p:nvSpPr>
          <p:spPr>
            <a:xfrm>
              <a:off x="6357500" y="3940075"/>
              <a:ext cx="18900" cy="34725"/>
            </a:xfrm>
            <a:custGeom>
              <a:rect b="b" l="l" r="r" t="t"/>
              <a:pathLst>
                <a:path extrusionOk="0" fill="none" h="1389" w="756">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8"/>
            <p:cNvSpPr/>
            <p:nvPr/>
          </p:nvSpPr>
          <p:spPr>
            <a:xfrm>
              <a:off x="6202850" y="3720875"/>
              <a:ext cx="204000" cy="278875"/>
            </a:xfrm>
            <a:custGeom>
              <a:rect b="b" l="l" r="r" t="t"/>
              <a:pathLst>
                <a:path extrusionOk="0" fill="none" h="11155" w="816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 name="Google Shape;409;p38"/>
          <p:cNvGrpSpPr/>
          <p:nvPr/>
        </p:nvGrpSpPr>
        <p:grpSpPr>
          <a:xfrm>
            <a:off x="6198348" y="3492667"/>
            <a:ext cx="1276278" cy="1208945"/>
            <a:chOff x="2583100" y="2973775"/>
            <a:chExt cx="461550" cy="437200"/>
          </a:xfrm>
        </p:grpSpPr>
        <p:sp>
          <p:nvSpPr>
            <p:cNvPr id="410" name="Google Shape;410;p38"/>
            <p:cNvSpPr/>
            <p:nvPr/>
          </p:nvSpPr>
          <p:spPr>
            <a:xfrm>
              <a:off x="2701225" y="3315975"/>
              <a:ext cx="225300" cy="95000"/>
            </a:xfrm>
            <a:custGeom>
              <a:rect b="b" l="l" r="r" t="t"/>
              <a:pathLst>
                <a:path extrusionOk="0" fill="none" h="3800" w="9012">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8"/>
            <p:cNvSpPr/>
            <p:nvPr/>
          </p:nvSpPr>
          <p:spPr>
            <a:xfrm>
              <a:off x="2583100" y="2973775"/>
              <a:ext cx="461550" cy="336125"/>
            </a:xfrm>
            <a:custGeom>
              <a:rect b="b" l="l" r="r" t="t"/>
              <a:pathLst>
                <a:path extrusionOk="0" fill="none" h="13445" w="18462">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cap="rnd" cmpd="sng" w="28575">
              <a:solidFill>
                <a:srgbClr val="0DB7C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Cerimon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